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  <p:sldId id="386" r:id="rId132"/>
    <p:sldId id="387" r:id="rId133"/>
    <p:sldId id="388" r:id="rId134"/>
    <p:sldId id="389" r:id="rId135"/>
    <p:sldId id="390" r:id="rId136"/>
    <p:sldId id="391" r:id="rId137"/>
    <p:sldId id="392" r:id="rId138"/>
    <p:sldId id="393" r:id="rId139"/>
    <p:sldId id="394" r:id="rId140"/>
    <p:sldId id="395" r:id="rId141"/>
    <p:sldId id="396" r:id="rId142"/>
    <p:sldId id="397" r:id="rId143"/>
    <p:sldId id="398" r:id="rId144"/>
    <p:sldId id="399" r:id="rId145"/>
    <p:sldId id="400" r:id="rId146"/>
    <p:sldId id="401" r:id="rId147"/>
    <p:sldId id="402" r:id="rId148"/>
    <p:sldId id="403" r:id="rId149"/>
    <p:sldId id="404" r:id="rId150"/>
    <p:sldId id="405" r:id="rId151"/>
    <p:sldId id="406" r:id="rId152"/>
    <p:sldId id="407" r:id="rId153"/>
    <p:sldId id="408" r:id="rId154"/>
    <p:sldId id="409" r:id="rId155"/>
    <p:sldId id="410" r:id="rId156"/>
    <p:sldId id="411" r:id="rId157"/>
    <p:sldId id="412" r:id="rId15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74"/>
  </p:normalViewPr>
  <p:slideViewPr>
    <p:cSldViewPr snapToGrid="0" snapToObjects="1">
      <p:cViewPr varScale="1">
        <p:scale>
          <a:sx n="102" d="100"/>
          <a:sy n="102" d="100"/>
        </p:scale>
        <p:origin x="192" y="5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presProps" Target="presProps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viewProps" Target="viewProps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tableStyles" Target="tableStyle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B80314-E1E5-E3E9-1742-EA5432E5D0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BAE154-3A72-4876-F43F-7D8884CA12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10B39A-5595-6E71-6AB8-E8489A0363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8DC8C3-60CE-C24C-8F16-6DA347CFFF18}" type="datetimeFigureOut">
              <a:rPr lang="en-US" smtClean="0"/>
              <a:t>5/26/22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424E19-816E-E63C-D246-6D8DE5C053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E661F2-EE6F-BB91-9E06-9F7012CF75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A8047-799B-0E40-A477-AF4C6CE898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1189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784B7D-DE46-3AE0-47E2-8DAC69D3E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2A6922B-F820-402A-B1FF-4DBCA9A767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15C00A-E633-79A6-51D4-0C1EBC8CE6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8DC8C3-60CE-C24C-8F16-6DA347CFFF18}" type="datetimeFigureOut">
              <a:rPr lang="en-US" smtClean="0"/>
              <a:t>5/26/22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B0B085-F539-7221-177E-D089F928E5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90F109-5AC3-15E0-7AED-4A372BDC3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A8047-799B-0E40-A477-AF4C6CE898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1428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5F06F1E-D199-3BC5-3546-41FFE79AA82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462A3F4-A725-97BA-483F-9F50D8770C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EE0152-8B0B-9E7A-6C76-4E53CB1C44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8DC8C3-60CE-C24C-8F16-6DA347CFFF18}" type="datetimeFigureOut">
              <a:rPr lang="en-US" smtClean="0"/>
              <a:t>5/26/22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31A39D-F3DD-0589-A34B-27B0DAE094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93645B-3096-4D19-24C2-7E50D21A80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A8047-799B-0E40-A477-AF4C6CE898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9784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2BBE7D-7DE3-9C6E-C655-0BBA33CC5B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8F5778-C769-EDA1-8420-7F448377FE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1422F7-5F17-0D52-21C8-266A8ACDA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8DC8C3-60CE-C24C-8F16-6DA347CFFF18}" type="datetimeFigureOut">
              <a:rPr lang="en-US" smtClean="0"/>
              <a:t>5/26/22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A2FCB7-32E5-E66E-E24A-C3B370F2E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42A175-C21C-6CC8-FD75-DAE5B51041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A8047-799B-0E40-A477-AF4C6CE898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0921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193AA-2AAA-EC78-AAD0-9237CF9B8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9057A5-F697-9AD9-C3B6-B34337A7EC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AF31DC-5E05-E57C-B716-3E24E44BCA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8DC8C3-60CE-C24C-8F16-6DA347CFFF18}" type="datetimeFigureOut">
              <a:rPr lang="en-US" smtClean="0"/>
              <a:t>5/26/22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4CCBB3-9C26-47DB-F7C9-2B188C61A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FEE4C9-A59B-6930-E47C-D7BDD75FB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A8047-799B-0E40-A477-AF4C6CE898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3482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739CA-70B7-0A2C-95A4-A4CD442BBD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A863C5-94E0-6532-F2EB-F70DCFE525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32644D-F841-B67F-71EA-583E09A852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4D9A1B-47EF-B110-B9C9-52D8EB9EF6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8DC8C3-60CE-C24C-8F16-6DA347CFFF18}" type="datetimeFigureOut">
              <a:rPr lang="en-US" smtClean="0"/>
              <a:t>5/26/22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7CF06B-819C-0FF6-A846-BD2CA007E9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77A545-FB84-34D8-3948-3DE707AC1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A8047-799B-0E40-A477-AF4C6CE898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5677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ED64D-9DD2-9E43-F7DE-48AF978DE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42B371-CC71-3061-5402-485119E5D2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6CBF88-898B-71B5-08D3-16E3334411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C01AD5-C869-D59D-CD8E-54DDDA0666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83C49AA-5DA9-70FF-A119-6D958AA77CB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98082B5-FDB1-193A-3580-76331F7E21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8DC8C3-60CE-C24C-8F16-6DA347CFFF18}" type="datetimeFigureOut">
              <a:rPr lang="en-US" smtClean="0"/>
              <a:t>5/26/22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5B29D85-A0D1-1A88-45D7-D34A5574A1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9E5F43D-DFD8-8AF6-6FC7-C7E3A90770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A8047-799B-0E40-A477-AF4C6CE898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1492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1D712-E125-0711-39A2-0FEB8AC8F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76613A-2008-6553-4350-CD6A7EDB0C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8DC8C3-60CE-C24C-8F16-6DA347CFFF18}" type="datetimeFigureOut">
              <a:rPr lang="en-US" smtClean="0"/>
              <a:t>5/26/22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FED01D-975F-ADA4-BB97-AD43A01D23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3C7333-2352-5BF9-3C3E-96040BFB95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A8047-799B-0E40-A477-AF4C6CE898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5889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04D81B2-01CD-C378-43DE-549A88D7DB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8DC8C3-60CE-C24C-8F16-6DA347CFFF18}" type="datetimeFigureOut">
              <a:rPr lang="en-US" smtClean="0"/>
              <a:t>5/26/22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03A9617-86BB-C761-C438-73D8A4B1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E8AEC3-6139-EF42-1292-BAD8704DCC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A8047-799B-0E40-A477-AF4C6CE898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8542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FDEB9-B68D-B50A-ED0E-88B9543A13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688F6B-7564-B10C-F583-F02B71DBD7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CFDF2E-037F-3421-9AFF-D87F502A7D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24A8D8-E10A-7D50-0F79-F9BEC75446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8DC8C3-60CE-C24C-8F16-6DA347CFFF18}" type="datetimeFigureOut">
              <a:rPr lang="en-US" smtClean="0"/>
              <a:t>5/26/22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2C5FD1-3803-0EF8-E293-A956EF616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0DAA3F-5C18-FFF2-08A8-CDEC05EA03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A8047-799B-0E40-A477-AF4C6CE898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6102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208E-7C69-F675-A18B-077C12096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691E90C-5F52-A02E-5D9F-314BB04394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33DD6F-0A8B-3734-BF35-1100A1E0FE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CDB3B7-E28C-3875-ABAA-745832151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8DC8C3-60CE-C24C-8F16-6DA347CFFF18}" type="datetimeFigureOut">
              <a:rPr lang="en-US" smtClean="0"/>
              <a:t>5/26/22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9CA454-9EA3-9D19-178C-CB298C5B24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0F1ADA-23B3-929E-4318-1A1102882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A8047-799B-0E40-A477-AF4C6CE898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1815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84670B3-E732-E816-7332-B603EF422F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3082AC-2BC4-98D2-2A13-3FB85B600C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C38A77-3E62-4C03-6811-F2E26BA5B75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8DC8C3-60CE-C24C-8F16-6DA347CFFF18}" type="datetimeFigureOut">
              <a:rPr lang="en-US" smtClean="0"/>
              <a:t>5/26/22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7F4700-35E5-1AF0-CE58-BD22D6900D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1A0E8C-D908-2A39-9233-2BBF063FF3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2A8047-799B-0E40-A477-AF4C6CE898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8101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emf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emf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emf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emf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emf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emf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emf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emf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emf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emf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emf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emf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emf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emf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emf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emf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emf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emf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emf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emf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emf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emf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emf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emf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emf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emf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emf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emf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emf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emf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emf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emf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emf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emf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emf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emf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emf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emf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emf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emf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emf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emf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emf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emf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emf"/><Relationship Id="rId2" Type="http://schemas.openxmlformats.org/officeDocument/2006/relationships/image" Target="../media/image15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5.emf"/><Relationship Id="rId5" Type="http://schemas.openxmlformats.org/officeDocument/2006/relationships/image" Target="../media/image154.emf"/><Relationship Id="rId4" Type="http://schemas.openxmlformats.org/officeDocument/2006/relationships/image" Target="../media/image153.emf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emf"/><Relationship Id="rId2" Type="http://schemas.openxmlformats.org/officeDocument/2006/relationships/image" Target="../media/image156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9.emf"/><Relationship Id="rId4" Type="http://schemas.openxmlformats.org/officeDocument/2006/relationships/image" Target="../media/image158.emf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emf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emf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emf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emf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emf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emf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emf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emf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emf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emf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emf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emf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emf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emf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emf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emf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emf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emf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emf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emf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emf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emf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emf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emf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emf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emf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emf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emf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emf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emf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emf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emf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emf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emf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emf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emf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emf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emf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emf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emf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emf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emf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emf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emf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emf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emf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AFB295-9F27-91C1-151A-51987D39DB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0"/>
            <a:ext cx="9144000" cy="2387600"/>
          </a:xfrm>
        </p:spPr>
        <p:txBody>
          <a:bodyPr/>
          <a:lstStyle/>
          <a:p>
            <a:r>
              <a:rPr lang="en-US" dirty="0"/>
              <a:t>The Art of 64-Bit Assembly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981167-7B00-F5A5-7A20-AE22BC1F24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601119"/>
            <a:ext cx="9144000" cy="1655762"/>
          </a:xfrm>
        </p:spPr>
        <p:txBody>
          <a:bodyPr/>
          <a:lstStyle/>
          <a:p>
            <a:r>
              <a:rPr lang="en-US" dirty="0"/>
              <a:t>Volume 1: x86-64 Machine Organization and Programming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2F763A-7B50-A07F-1019-E038D0963B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6500" y="3317810"/>
            <a:ext cx="2159000" cy="284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5424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42052C4-B50A-4703-0DC0-241B8061E0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237" r="50000" b="77352"/>
          <a:stretch/>
        </p:blipFill>
        <p:spPr>
          <a:xfrm>
            <a:off x="2324100" y="2246192"/>
            <a:ext cx="7543800" cy="196478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7191EE0-5423-466A-F2DB-931FF867D770}"/>
              </a:ext>
            </a:extLst>
          </p:cNvPr>
          <p:cNvSpPr txBox="1"/>
          <p:nvPr/>
        </p:nvSpPr>
        <p:spPr>
          <a:xfrm>
            <a:off x="4351003" y="5273458"/>
            <a:ext cx="3489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2-4: The two bytes in a word</a:t>
            </a:r>
          </a:p>
        </p:txBody>
      </p:sp>
    </p:spTree>
    <p:extLst>
      <p:ext uri="{BB962C8B-B14F-4D97-AF65-F5344CB8AC3E}">
        <p14:creationId xmlns:p14="http://schemas.microsoft.com/office/powerpoint/2010/main" val="382349164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81F0AD0-568F-1605-72CC-98A19B7F90FF}"/>
              </a:ext>
            </a:extLst>
          </p:cNvPr>
          <p:cNvSpPr txBox="1"/>
          <p:nvPr/>
        </p:nvSpPr>
        <p:spPr>
          <a:xfrm>
            <a:off x="4385627" y="5273458"/>
            <a:ext cx="3420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11-3: Packed byte data type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F534CD-C38B-2556-FA40-80886E4659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816" t="2922" r="29204" b="84110"/>
          <a:stretch/>
        </p:blipFill>
        <p:spPr>
          <a:xfrm>
            <a:off x="1891162" y="1728592"/>
            <a:ext cx="8409676" cy="2397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49793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CEA1359-6D55-0F75-AAD7-BFAB8D67C7F0}"/>
              </a:ext>
            </a:extLst>
          </p:cNvPr>
          <p:cNvSpPr txBox="1"/>
          <p:nvPr/>
        </p:nvSpPr>
        <p:spPr>
          <a:xfrm>
            <a:off x="4351740" y="5311036"/>
            <a:ext cx="3488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11-4: Packed word data type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C096FEF-1307-DF6F-BD13-2AEF165A49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71" t="3105" r="28481" b="80457"/>
          <a:stretch/>
        </p:blipFill>
        <p:spPr>
          <a:xfrm>
            <a:off x="1739176" y="2271452"/>
            <a:ext cx="8713646" cy="3039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09692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AEFEE3D-878A-74D2-7A05-A61428AC5E34}"/>
              </a:ext>
            </a:extLst>
          </p:cNvPr>
          <p:cNvSpPr txBox="1"/>
          <p:nvPr/>
        </p:nvSpPr>
        <p:spPr>
          <a:xfrm>
            <a:off x="3988660" y="5273458"/>
            <a:ext cx="4214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11-5: Packed double-word data type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E05E6F3-64EE-F415-E13E-4127814DE1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474" t="2923" r="30167" b="82280"/>
          <a:stretch/>
        </p:blipFill>
        <p:spPr>
          <a:xfrm>
            <a:off x="1864593" y="2060929"/>
            <a:ext cx="8462814" cy="2736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29414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C9EF221-28CA-3A22-3F7A-71E92871B431}"/>
              </a:ext>
            </a:extLst>
          </p:cNvPr>
          <p:cNvSpPr txBox="1"/>
          <p:nvPr/>
        </p:nvSpPr>
        <p:spPr>
          <a:xfrm>
            <a:off x="4078428" y="5311037"/>
            <a:ext cx="4035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11-6: Packed quad-word data type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288185A-D0A8-2C54-AFCE-6053390B5D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707" t="3653" r="30167" b="82828"/>
          <a:stretch/>
        </p:blipFill>
        <p:spPr>
          <a:xfrm>
            <a:off x="2161343" y="2179087"/>
            <a:ext cx="7869314" cy="2499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91308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AC3A4DF-9300-6F6E-D7E4-6D61016FB49C}"/>
              </a:ext>
            </a:extLst>
          </p:cNvPr>
          <p:cNvSpPr txBox="1"/>
          <p:nvPr/>
        </p:nvSpPr>
        <p:spPr>
          <a:xfrm>
            <a:off x="1805819" y="5298510"/>
            <a:ext cx="8580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11-7: Moving a 32-bit value from memory to an XMM register (with zero extension)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1F13BEB-B6D5-DDEB-7A56-F521D69F90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985" t="3471" r="30167" b="79726"/>
          <a:stretch/>
        </p:blipFill>
        <p:spPr>
          <a:xfrm>
            <a:off x="2110728" y="1190158"/>
            <a:ext cx="7970544" cy="3107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48456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0DBE444-5541-EC7A-7B72-5011A0C3086A}"/>
              </a:ext>
            </a:extLst>
          </p:cNvPr>
          <p:cNvSpPr txBox="1"/>
          <p:nvPr/>
        </p:nvSpPr>
        <p:spPr>
          <a:xfrm>
            <a:off x="1805819" y="5298510"/>
            <a:ext cx="8580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11-8: Moving a 64-bit value from memory to an XMM register (with zero extension)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BC1F530-3A10-E1FA-4EFC-E57808829D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075" t="959" r="39923" b="81324"/>
          <a:stretch/>
        </p:blipFill>
        <p:spPr>
          <a:xfrm>
            <a:off x="2871056" y="1190158"/>
            <a:ext cx="6449887" cy="3276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85619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834104F-6EB3-6803-FB5A-9606FB072605}"/>
              </a:ext>
            </a:extLst>
          </p:cNvPr>
          <p:cNvSpPr txBox="1"/>
          <p:nvPr/>
        </p:nvSpPr>
        <p:spPr>
          <a:xfrm>
            <a:off x="4672209" y="5248405"/>
            <a:ext cx="3094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11-9: movlps instruction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C46D117-72BC-3751-359C-B979E3DDD5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261" t="3105" r="31131" b="81370"/>
          <a:stretch/>
        </p:blipFill>
        <p:spPr>
          <a:xfrm>
            <a:off x="2127553" y="1240263"/>
            <a:ext cx="7936894" cy="2870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947996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2E8D3FD-63C3-4664-DAFC-23F2C4495E7E}"/>
              </a:ext>
            </a:extLst>
          </p:cNvPr>
          <p:cNvSpPr txBox="1"/>
          <p:nvPr/>
        </p:nvSpPr>
        <p:spPr>
          <a:xfrm>
            <a:off x="4438206" y="5248405"/>
            <a:ext cx="3315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11-10: vmovlps instruction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7CE1990-7BB6-0221-4F44-83BD70861F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057" t="2922" r="29926" b="76256"/>
          <a:stretch/>
        </p:blipFill>
        <p:spPr>
          <a:xfrm>
            <a:off x="1958672" y="569748"/>
            <a:ext cx="8274656" cy="3850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92399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F198E60-11AD-1666-7161-E10BEC6C59C5}"/>
              </a:ext>
            </a:extLst>
          </p:cNvPr>
          <p:cNvSpPr txBox="1"/>
          <p:nvPr/>
        </p:nvSpPr>
        <p:spPr>
          <a:xfrm>
            <a:off x="4455839" y="5298510"/>
            <a:ext cx="3280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11-11: movhps instruction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A246C31-D45D-71FA-C061-1082C88630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576" t="3653" r="28962" b="82646"/>
          <a:stretch/>
        </p:blipFill>
        <p:spPr>
          <a:xfrm>
            <a:off x="1857372" y="2162260"/>
            <a:ext cx="8477256" cy="253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66355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059C946-6C56-0092-6728-AAE9CA20916F}"/>
              </a:ext>
            </a:extLst>
          </p:cNvPr>
          <p:cNvSpPr txBox="1"/>
          <p:nvPr/>
        </p:nvSpPr>
        <p:spPr>
          <a:xfrm>
            <a:off x="4439232" y="5311036"/>
            <a:ext cx="3313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11-12: movhpd instruction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D07595-6DEF-8AFB-6553-E174C62A5F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298" t="3471" r="31131" b="80822"/>
          <a:stretch/>
        </p:blipFill>
        <p:spPr>
          <a:xfrm>
            <a:off x="2060043" y="1976794"/>
            <a:ext cx="8071914" cy="2904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438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756C5F4-91F4-5579-0F76-FFBCEDAD64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354" t="18812" r="42383" b="68037"/>
          <a:stretch/>
        </p:blipFill>
        <p:spPr>
          <a:xfrm>
            <a:off x="2304260" y="1778696"/>
            <a:ext cx="7583480" cy="248188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77D7D49-6742-1F46-F3D7-3C1F91AF5610}"/>
              </a:ext>
            </a:extLst>
          </p:cNvPr>
          <p:cNvSpPr txBox="1"/>
          <p:nvPr/>
        </p:nvSpPr>
        <p:spPr>
          <a:xfrm>
            <a:off x="4251745" y="5273458"/>
            <a:ext cx="3688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2-5: The four nibbles in a word</a:t>
            </a:r>
          </a:p>
        </p:txBody>
      </p:sp>
    </p:spTree>
    <p:extLst>
      <p:ext uri="{BB962C8B-B14F-4D97-AF65-F5344CB8AC3E}">
        <p14:creationId xmlns:p14="http://schemas.microsoft.com/office/powerpoint/2010/main" val="244841477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5DDC9AB-D145-3FD6-14CD-193229FE09D0}"/>
              </a:ext>
            </a:extLst>
          </p:cNvPr>
          <p:cNvSpPr txBox="1"/>
          <p:nvPr/>
        </p:nvSpPr>
        <p:spPr>
          <a:xfrm>
            <a:off x="3689315" y="5298510"/>
            <a:ext cx="4813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11-13: vmovhpd and vmovhps instructions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97484D7-4DCA-95BF-1836-3556876023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465" t="2558" r="30650" b="82646"/>
          <a:stretch/>
        </p:blipFill>
        <p:spPr>
          <a:xfrm>
            <a:off x="2178238" y="1603331"/>
            <a:ext cx="7835524" cy="2735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244816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3131D92-3931-6A04-0722-DD35DEFAE437}"/>
              </a:ext>
            </a:extLst>
          </p:cNvPr>
          <p:cNvSpPr txBox="1"/>
          <p:nvPr/>
        </p:nvSpPr>
        <p:spPr>
          <a:xfrm>
            <a:off x="3514235" y="5273458"/>
            <a:ext cx="51635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11-14: movshdup and </a:t>
            </a:r>
            <a:r>
              <a:rPr lang="en-US" dirty="0" err="1"/>
              <a:t>vmovshdup</a:t>
            </a:r>
            <a:r>
              <a:rPr lang="en-US" dirty="0"/>
              <a:t> instructions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C8C363B-F747-C22E-EAF8-3F876F73BB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743" t="3653" r="29444" b="75343"/>
          <a:stretch/>
        </p:blipFill>
        <p:spPr>
          <a:xfrm>
            <a:off x="2043077" y="1215210"/>
            <a:ext cx="8105846" cy="3883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998612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0284CD3-EE45-388A-CDE2-42526AF4388F}"/>
              </a:ext>
            </a:extLst>
          </p:cNvPr>
          <p:cNvSpPr txBox="1"/>
          <p:nvPr/>
        </p:nvSpPr>
        <p:spPr>
          <a:xfrm>
            <a:off x="3583164" y="5273458"/>
            <a:ext cx="50256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11-15: movsldup and </a:t>
            </a:r>
            <a:r>
              <a:rPr lang="en-US" dirty="0" err="1"/>
              <a:t>vmovsldup</a:t>
            </a:r>
            <a:r>
              <a:rPr lang="en-US" dirty="0"/>
              <a:t> instructions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634BE3C-8415-B2DA-9B23-E302A727B8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743" t="3653" r="29204" b="76621"/>
          <a:stretch/>
        </p:blipFill>
        <p:spPr>
          <a:xfrm>
            <a:off x="2026252" y="1215210"/>
            <a:ext cx="8139496" cy="3647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358023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D1E8849-33BF-CDE8-98CC-F5A41E3002B2}"/>
              </a:ext>
            </a:extLst>
          </p:cNvPr>
          <p:cNvSpPr txBox="1"/>
          <p:nvPr/>
        </p:nvSpPr>
        <p:spPr>
          <a:xfrm>
            <a:off x="3940538" y="5285984"/>
            <a:ext cx="43109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11-16: </a:t>
            </a:r>
            <a:r>
              <a:rPr lang="en-US" dirty="0" err="1"/>
              <a:t>movddup</a:t>
            </a:r>
            <a:r>
              <a:rPr lang="en-US" dirty="0"/>
              <a:t> instruction behavior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2D2242-721F-B152-8748-C124C53614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152" t="3470" r="57387" b="80274"/>
          <a:stretch/>
        </p:blipFill>
        <p:spPr>
          <a:xfrm>
            <a:off x="4170874" y="1371628"/>
            <a:ext cx="3850252" cy="3005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637836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F752BA9-D396-B1BB-DFCD-717EF49DF5AD}"/>
              </a:ext>
            </a:extLst>
          </p:cNvPr>
          <p:cNvSpPr txBox="1"/>
          <p:nvPr/>
        </p:nvSpPr>
        <p:spPr>
          <a:xfrm>
            <a:off x="3888440" y="5285984"/>
            <a:ext cx="4415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11-17: </a:t>
            </a:r>
            <a:r>
              <a:rPr lang="en-US" dirty="0" err="1"/>
              <a:t>vmovddup</a:t>
            </a:r>
            <a:r>
              <a:rPr lang="en-US" dirty="0"/>
              <a:t> instruction behavior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B73BACC-C7BE-89D6-BEBA-8DE736638C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466" t="2374" r="26795" b="79361"/>
          <a:stretch/>
        </p:blipFill>
        <p:spPr>
          <a:xfrm>
            <a:off x="1908057" y="1482214"/>
            <a:ext cx="8375886" cy="3377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386996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0CEBC37-DC75-F432-C2FA-A211FAE3593B}"/>
              </a:ext>
            </a:extLst>
          </p:cNvPr>
          <p:cNvSpPr txBox="1"/>
          <p:nvPr/>
        </p:nvSpPr>
        <p:spPr>
          <a:xfrm>
            <a:off x="3171128" y="5273458"/>
            <a:ext cx="5849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11-18: Register aliasing at the microarchitectural level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BFE49A-23C7-047C-9E26-54F0A5F764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5591" b="80091"/>
          <a:stretch/>
        </p:blipFill>
        <p:spPr>
          <a:xfrm>
            <a:off x="879631" y="914399"/>
            <a:ext cx="10432738" cy="3681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396559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CF53F35-C3AC-2BFB-CB0C-B80AB68A1762}"/>
              </a:ext>
            </a:extLst>
          </p:cNvPr>
          <p:cNvSpPr txBox="1"/>
          <p:nvPr/>
        </p:nvSpPr>
        <p:spPr>
          <a:xfrm>
            <a:off x="3028076" y="5260932"/>
            <a:ext cx="6135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11-19: Lane index correspondence for </a:t>
            </a:r>
            <a:r>
              <a:rPr lang="en-US" dirty="0" err="1"/>
              <a:t>pshufb</a:t>
            </a:r>
            <a:r>
              <a:rPr lang="en-US" dirty="0"/>
              <a:t> instruction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69A2913-4391-AC15-7D35-C5733DCBD7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561" t="2740" r="21255" b="85023"/>
          <a:stretch/>
        </p:blipFill>
        <p:spPr>
          <a:xfrm>
            <a:off x="1806757" y="2297616"/>
            <a:ext cx="8578486" cy="2262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290019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57CF36F-16B1-C019-3340-F76D356C4F2D}"/>
              </a:ext>
            </a:extLst>
          </p:cNvPr>
          <p:cNvSpPr txBox="1"/>
          <p:nvPr/>
        </p:nvSpPr>
        <p:spPr>
          <a:xfrm>
            <a:off x="4520568" y="5273458"/>
            <a:ext cx="3150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11-20: </a:t>
            </a:r>
            <a:r>
              <a:rPr lang="en-US" dirty="0" err="1"/>
              <a:t>phsufb</a:t>
            </a:r>
            <a:r>
              <a:rPr lang="en-US" dirty="0"/>
              <a:t> byte index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296CDE4-DB66-ACC5-680B-038E768172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721" t="3105" r="29685" b="88493"/>
          <a:stretch/>
        </p:blipFill>
        <p:spPr>
          <a:xfrm>
            <a:off x="1848118" y="2455100"/>
            <a:ext cx="8495764" cy="1553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403393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9FEA29A-55BB-831F-9507-99078CE5E9F1}"/>
              </a:ext>
            </a:extLst>
          </p:cNvPr>
          <p:cNvSpPr txBox="1"/>
          <p:nvPr/>
        </p:nvSpPr>
        <p:spPr>
          <a:xfrm>
            <a:off x="4546184" y="5298510"/>
            <a:ext cx="3099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11-21: Shuffle operation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42FC001-A50F-6F77-CCA8-6602FEDF89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393" t="1644" r="20196" b="76438"/>
          <a:stretch/>
        </p:blipFill>
        <p:spPr>
          <a:xfrm>
            <a:off x="1580531" y="1190158"/>
            <a:ext cx="9030938" cy="4052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821553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7B79386-4D65-67C8-B33E-37B3D7C1076D}"/>
              </a:ext>
            </a:extLst>
          </p:cNvPr>
          <p:cNvSpPr txBox="1"/>
          <p:nvPr/>
        </p:nvSpPr>
        <p:spPr>
          <a:xfrm>
            <a:off x="4058433" y="5686816"/>
            <a:ext cx="5753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11-22: (v)pshuflw </a:t>
            </a:r>
            <a:r>
              <a:rPr lang="en-US" dirty="0" err="1"/>
              <a:t>xmm</a:t>
            </a:r>
            <a:r>
              <a:rPr lang="en-US" dirty="0"/>
              <a:t>, </a:t>
            </a:r>
            <a:r>
              <a:rPr lang="en-US" dirty="0" err="1"/>
              <a:t>xmm</a:t>
            </a:r>
            <a:r>
              <a:rPr lang="en-US" dirty="0"/>
              <a:t>/mem, imm8 operation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2B12B78-EBFC-AB1A-E383-E608A45C5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669" t="2009" r="21497" b="75160"/>
          <a:stretch/>
        </p:blipFill>
        <p:spPr>
          <a:xfrm>
            <a:off x="2455101" y="801852"/>
            <a:ext cx="8950038" cy="4221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3202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9452D8A-3757-297F-B6E2-EF7C9E782E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26" t="2374" r="36216" b="90685"/>
          <a:stretch/>
        </p:blipFill>
        <p:spPr>
          <a:xfrm>
            <a:off x="1580431" y="2119080"/>
            <a:ext cx="9031136" cy="13099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C455284-920A-A799-B2E4-2DA70FC70130}"/>
              </a:ext>
            </a:extLst>
          </p:cNvPr>
          <p:cNvSpPr txBox="1"/>
          <p:nvPr/>
        </p:nvSpPr>
        <p:spPr>
          <a:xfrm>
            <a:off x="4088591" y="5285984"/>
            <a:ext cx="4014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2-6: Bit numbers in a double word</a:t>
            </a:r>
          </a:p>
        </p:txBody>
      </p:sp>
    </p:spTree>
    <p:extLst>
      <p:ext uri="{BB962C8B-B14F-4D97-AF65-F5344CB8AC3E}">
        <p14:creationId xmlns:p14="http://schemas.microsoft.com/office/powerpoint/2010/main" val="2261060628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0BD9493-BFE8-38F5-7A62-8DF01654C3CD}"/>
              </a:ext>
            </a:extLst>
          </p:cNvPr>
          <p:cNvSpPr txBox="1"/>
          <p:nvPr/>
        </p:nvSpPr>
        <p:spPr>
          <a:xfrm>
            <a:off x="3284877" y="5260932"/>
            <a:ext cx="5622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11-23: vpshuflw </a:t>
            </a:r>
            <a:r>
              <a:rPr lang="en-US" dirty="0" err="1"/>
              <a:t>ymm</a:t>
            </a:r>
            <a:r>
              <a:rPr lang="en-US" dirty="0"/>
              <a:t>, </a:t>
            </a:r>
            <a:r>
              <a:rPr lang="en-US" dirty="0" err="1"/>
              <a:t>ymm</a:t>
            </a:r>
            <a:r>
              <a:rPr lang="en-US" dirty="0"/>
              <a:t>/mem, imm8 operation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63D3C47-CF7F-0710-B904-8BA7BAA0C7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130" t="1461" r="29204" b="78265"/>
          <a:stretch/>
        </p:blipFill>
        <p:spPr>
          <a:xfrm>
            <a:off x="1772967" y="726509"/>
            <a:ext cx="8646066" cy="3748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176879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7D82030-764C-9A1A-38E8-1EA222DA6ECC}"/>
              </a:ext>
            </a:extLst>
          </p:cNvPr>
          <p:cNvSpPr txBox="1"/>
          <p:nvPr/>
        </p:nvSpPr>
        <p:spPr>
          <a:xfrm>
            <a:off x="4346867" y="5273458"/>
            <a:ext cx="3498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11-24: (v)pshufhw operation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76CAD05-3135-678A-7AE0-27FDAD1D85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430" t="1461" r="29204" b="76256"/>
          <a:stretch/>
        </p:blipFill>
        <p:spPr>
          <a:xfrm>
            <a:off x="2144518" y="776614"/>
            <a:ext cx="7902964" cy="4120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456833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E66DA1-9F7A-A98F-1247-181434FADBA8}"/>
              </a:ext>
            </a:extLst>
          </p:cNvPr>
          <p:cNvSpPr txBox="1"/>
          <p:nvPr/>
        </p:nvSpPr>
        <p:spPr>
          <a:xfrm>
            <a:off x="4417399" y="5273458"/>
            <a:ext cx="3357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11-25: vpshufhw operation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8D88B9-8A5F-A976-38AB-54C1057FF8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130" t="1826" r="28963" b="77717"/>
          <a:stretch/>
        </p:blipFill>
        <p:spPr>
          <a:xfrm>
            <a:off x="1756072" y="1215210"/>
            <a:ext cx="8679856" cy="3782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396265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B1C3491-9F4A-61EF-BE74-8C103E4DB9ED}"/>
              </a:ext>
            </a:extLst>
          </p:cNvPr>
          <p:cNvSpPr txBox="1"/>
          <p:nvPr/>
        </p:nvSpPr>
        <p:spPr>
          <a:xfrm>
            <a:off x="4567280" y="5285984"/>
            <a:ext cx="3057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11-26: shufps operation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C6C2B9-D4E9-19CC-C759-4B6088069F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67" r="50000" b="63105"/>
          <a:stretch/>
        </p:blipFill>
        <p:spPr>
          <a:xfrm>
            <a:off x="3617841" y="169238"/>
            <a:ext cx="4956318" cy="5116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168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D4ADE8F-8ED3-24FC-181C-82C64A283A2E}"/>
              </a:ext>
            </a:extLst>
          </p:cNvPr>
          <p:cNvSpPr txBox="1"/>
          <p:nvPr/>
        </p:nvSpPr>
        <p:spPr>
          <a:xfrm>
            <a:off x="4550673" y="5273458"/>
            <a:ext cx="3090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11-27: shufpd operation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3E9CC6-71CB-A921-E414-ECB7042242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26" r="50000" b="62557"/>
          <a:stretch/>
        </p:blipFill>
        <p:spPr>
          <a:xfrm>
            <a:off x="3605169" y="68187"/>
            <a:ext cx="4981661" cy="5192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235500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2E89F29-1FC3-037A-B7D9-49000763B50F}"/>
              </a:ext>
            </a:extLst>
          </p:cNvPr>
          <p:cNvSpPr txBox="1"/>
          <p:nvPr/>
        </p:nvSpPr>
        <p:spPr>
          <a:xfrm>
            <a:off x="3926560" y="5273458"/>
            <a:ext cx="4338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11-28: unpcklps instruction operation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5E2BE73-C3DB-B386-2362-2775EFD9DB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280" r="16561" b="74795"/>
          <a:stretch/>
        </p:blipFill>
        <p:spPr>
          <a:xfrm>
            <a:off x="827053" y="225468"/>
            <a:ext cx="10537894" cy="4660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396101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EE6E5F0-4795-A662-49E4-2D57F8297497}"/>
              </a:ext>
            </a:extLst>
          </p:cNvPr>
          <p:cNvSpPr txBox="1"/>
          <p:nvPr/>
        </p:nvSpPr>
        <p:spPr>
          <a:xfrm>
            <a:off x="3892095" y="5285984"/>
            <a:ext cx="4407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11-29: unpckhps instruction operation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3A8051-0C35-0D84-C03F-C1F5B2A5C2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743" t="2009" r="28722" b="79178"/>
          <a:stretch/>
        </p:blipFill>
        <p:spPr>
          <a:xfrm>
            <a:off x="1992462" y="1202684"/>
            <a:ext cx="8207076" cy="347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623303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974F069-EB4F-24A1-2266-F5DE60B7527F}"/>
              </a:ext>
            </a:extLst>
          </p:cNvPr>
          <p:cNvSpPr txBox="1"/>
          <p:nvPr/>
        </p:nvSpPr>
        <p:spPr>
          <a:xfrm>
            <a:off x="3909953" y="5298510"/>
            <a:ext cx="4372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11-30: unpcklpd instruction operation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C59288-1313-C18E-A0B0-AB0DA8B30D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780" t="2557" r="50000" b="80457"/>
          <a:stretch/>
        </p:blipFill>
        <p:spPr>
          <a:xfrm>
            <a:off x="3416625" y="1190158"/>
            <a:ext cx="5358750" cy="3140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076644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02F1299-B602-A6D0-8255-09C9BA104239}"/>
              </a:ext>
            </a:extLst>
          </p:cNvPr>
          <p:cNvSpPr txBox="1"/>
          <p:nvPr/>
        </p:nvSpPr>
        <p:spPr>
          <a:xfrm>
            <a:off x="3875488" y="5311036"/>
            <a:ext cx="4441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11-31: unpckhpd instruction operation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558E3FE-EC78-9B0C-93DC-56FAB22E5E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984" r="47511" b="82828"/>
          <a:stretch/>
        </p:blipFill>
        <p:spPr>
          <a:xfrm>
            <a:off x="3326541" y="1177632"/>
            <a:ext cx="5538918" cy="3175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120328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DD91CB-7025-97F0-FFE0-66D11922C76E}"/>
              </a:ext>
            </a:extLst>
          </p:cNvPr>
          <p:cNvSpPr txBox="1"/>
          <p:nvPr/>
        </p:nvSpPr>
        <p:spPr>
          <a:xfrm>
            <a:off x="3874462" y="5285984"/>
            <a:ext cx="44430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11-32: vunpcklps instruction operation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C860B03-113C-2602-26DF-2D49929F0F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334" t="2739" r="18123" b="72785"/>
          <a:stretch/>
        </p:blipFill>
        <p:spPr>
          <a:xfrm>
            <a:off x="1080550" y="263046"/>
            <a:ext cx="10030900" cy="4525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5865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D90CEB2-C9BA-FF04-E085-4831860806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11" t="11873" r="35988" b="79543"/>
          <a:stretch/>
        </p:blipFill>
        <p:spPr>
          <a:xfrm>
            <a:off x="1735608" y="79595"/>
            <a:ext cx="8720784" cy="16199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91D399A-AB2B-7A09-EE28-9E08EC5292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84" t="12968" r="37130" b="78448"/>
          <a:stretch/>
        </p:blipFill>
        <p:spPr>
          <a:xfrm>
            <a:off x="1390856" y="1699585"/>
            <a:ext cx="9065536" cy="161999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D6A229B-53A2-4E39-7FF6-461CAB69EBD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724" t="14430" r="31876" b="74429"/>
          <a:stretch/>
        </p:blipFill>
        <p:spPr>
          <a:xfrm>
            <a:off x="1614983" y="3319575"/>
            <a:ext cx="8962034" cy="210255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3454E66-9ECB-D3BB-8552-E94AE87C5F56}"/>
              </a:ext>
            </a:extLst>
          </p:cNvPr>
          <p:cNvSpPr txBox="1"/>
          <p:nvPr/>
        </p:nvSpPr>
        <p:spPr>
          <a:xfrm>
            <a:off x="3271295" y="5237461"/>
            <a:ext cx="5304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2-7: Nibbles, bytes, and words in a double-word</a:t>
            </a:r>
          </a:p>
        </p:txBody>
      </p:sp>
    </p:spTree>
    <p:extLst>
      <p:ext uri="{BB962C8B-B14F-4D97-AF65-F5344CB8AC3E}">
        <p14:creationId xmlns:p14="http://schemas.microsoft.com/office/powerpoint/2010/main" val="1453082376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6DA45AC-3D3F-0221-8138-AD8F70F42989}"/>
              </a:ext>
            </a:extLst>
          </p:cNvPr>
          <p:cNvSpPr txBox="1"/>
          <p:nvPr/>
        </p:nvSpPr>
        <p:spPr>
          <a:xfrm>
            <a:off x="3745282" y="5285984"/>
            <a:ext cx="4512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11-33: vunpckhps instruction operation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EB00C7A-F41A-D256-AC4B-9EA41C860D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262" t="3105" r="17882" b="74612"/>
          <a:stretch/>
        </p:blipFill>
        <p:spPr>
          <a:xfrm>
            <a:off x="1198815" y="582274"/>
            <a:ext cx="9794370" cy="4120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622195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A7F8223-C081-B879-525F-A081874825A6}"/>
              </a:ext>
            </a:extLst>
          </p:cNvPr>
          <p:cNvSpPr txBox="1"/>
          <p:nvPr/>
        </p:nvSpPr>
        <p:spPr>
          <a:xfrm>
            <a:off x="3827975" y="5298510"/>
            <a:ext cx="4536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11-34: </a:t>
            </a:r>
            <a:r>
              <a:rPr lang="en-US" dirty="0" err="1"/>
              <a:t>punpcklbw</a:t>
            </a:r>
            <a:r>
              <a:rPr lang="en-US" dirty="0"/>
              <a:t> instruction operation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91D098F-9A4E-2C16-2EF1-46027CDC75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743" t="2374" r="25108" b="66758"/>
          <a:stretch/>
        </p:blipFill>
        <p:spPr>
          <a:xfrm>
            <a:off x="1739107" y="-40022"/>
            <a:ext cx="8713786" cy="5707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113388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FC9834D-1854-1F12-4B6E-14C535835A87}"/>
              </a:ext>
            </a:extLst>
          </p:cNvPr>
          <p:cNvSpPr txBox="1"/>
          <p:nvPr/>
        </p:nvSpPr>
        <p:spPr>
          <a:xfrm>
            <a:off x="4326027" y="5370030"/>
            <a:ext cx="3539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11-35: </a:t>
            </a:r>
            <a:r>
              <a:rPr lang="en-US" dirty="0" err="1"/>
              <a:t>punpckhbw</a:t>
            </a:r>
            <a:r>
              <a:rPr lang="en-US" dirty="0"/>
              <a:t> operation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1B591C4-0AF2-FFDD-EC2A-5CF680A865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743" t="2557" r="27036" b="68402"/>
          <a:stretch/>
        </p:blipFill>
        <p:spPr>
          <a:xfrm>
            <a:off x="1874266" y="0"/>
            <a:ext cx="8443466" cy="5370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429516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18739C9-1CD1-773C-47FB-0969800F4B36}"/>
              </a:ext>
            </a:extLst>
          </p:cNvPr>
          <p:cNvSpPr txBox="1"/>
          <p:nvPr/>
        </p:nvSpPr>
        <p:spPr>
          <a:xfrm>
            <a:off x="4360940" y="5458309"/>
            <a:ext cx="3470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11-36: </a:t>
            </a:r>
            <a:r>
              <a:rPr lang="en-US" dirty="0" err="1"/>
              <a:t>punpcklwd</a:t>
            </a:r>
            <a:r>
              <a:rPr lang="en-US" dirty="0"/>
              <a:t> operation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217E14A-BE44-6D47-7964-EBB5211EB3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466" t="2374" r="26073" b="67854"/>
          <a:stretch/>
        </p:blipFill>
        <p:spPr>
          <a:xfrm>
            <a:off x="1857441" y="-46891"/>
            <a:ext cx="8477116" cy="5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409893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CC540E0-30E9-0502-307E-808DA727D0F4}"/>
              </a:ext>
            </a:extLst>
          </p:cNvPr>
          <p:cNvSpPr txBox="1"/>
          <p:nvPr/>
        </p:nvSpPr>
        <p:spPr>
          <a:xfrm>
            <a:off x="4327278" y="5736921"/>
            <a:ext cx="3537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11-37: </a:t>
            </a:r>
            <a:r>
              <a:rPr lang="en-US" dirty="0" err="1"/>
              <a:t>punpckhwd</a:t>
            </a:r>
            <a:r>
              <a:rPr lang="en-US" dirty="0"/>
              <a:t> operation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43DB8A-A9BA-C8B4-52E7-779A926A95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986" t="3105" r="26313" b="67671"/>
          <a:stretch/>
        </p:blipFill>
        <p:spPr>
          <a:xfrm>
            <a:off x="2050928" y="237993"/>
            <a:ext cx="8090142" cy="5403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828152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25DBE25-E163-C146-E977-F262EAE071F9}"/>
              </a:ext>
            </a:extLst>
          </p:cNvPr>
          <p:cNvSpPr txBox="1"/>
          <p:nvPr/>
        </p:nvSpPr>
        <p:spPr>
          <a:xfrm>
            <a:off x="4412814" y="5749447"/>
            <a:ext cx="3366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11-38 </a:t>
            </a:r>
            <a:r>
              <a:rPr lang="en-US" dirty="0" err="1"/>
              <a:t>punpckldq</a:t>
            </a:r>
            <a:r>
              <a:rPr lang="en-US" dirty="0"/>
              <a:t> operation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DFA246-8DF5-92F5-449F-FB20FF5FC2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633" t="3471" r="27036" b="68402"/>
          <a:stretch/>
        </p:blipFill>
        <p:spPr>
          <a:xfrm>
            <a:off x="2076868" y="263047"/>
            <a:ext cx="8038264" cy="5201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570527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0B91225-0F91-9C2D-522E-21F31EA27D5D}"/>
              </a:ext>
            </a:extLst>
          </p:cNvPr>
          <p:cNvSpPr txBox="1"/>
          <p:nvPr/>
        </p:nvSpPr>
        <p:spPr>
          <a:xfrm>
            <a:off x="4347091" y="5724395"/>
            <a:ext cx="3497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11-39: </a:t>
            </a:r>
            <a:r>
              <a:rPr lang="en-US" dirty="0" err="1"/>
              <a:t>punpckhdq</a:t>
            </a:r>
            <a:r>
              <a:rPr lang="en-US" dirty="0"/>
              <a:t> operation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0C36A6-7094-9055-CE91-8AB8C9756D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367" t="3105" r="25591" b="68219"/>
          <a:stretch/>
        </p:blipFill>
        <p:spPr>
          <a:xfrm>
            <a:off x="2027024" y="250520"/>
            <a:ext cx="8137952" cy="5302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419726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5940C5B-368C-BE2C-A74B-F552EEE66EFA}"/>
              </a:ext>
            </a:extLst>
          </p:cNvPr>
          <p:cNvSpPr txBox="1"/>
          <p:nvPr/>
        </p:nvSpPr>
        <p:spPr>
          <a:xfrm>
            <a:off x="4320642" y="5749447"/>
            <a:ext cx="3550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11-40: </a:t>
            </a:r>
            <a:r>
              <a:rPr lang="en-US" dirty="0" err="1"/>
              <a:t>punpcklqdq</a:t>
            </a:r>
            <a:r>
              <a:rPr lang="en-US" dirty="0"/>
              <a:t> operation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F7290F-03D8-C53A-F376-E1CB7398FF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858" t="2739" r="25591" b="68584"/>
          <a:stretch/>
        </p:blipFill>
        <p:spPr>
          <a:xfrm>
            <a:off x="1991341" y="175363"/>
            <a:ext cx="8209318" cy="5302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793663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3316569-137F-7190-5A4E-BE28C429FFC2}"/>
              </a:ext>
            </a:extLst>
          </p:cNvPr>
          <p:cNvSpPr txBox="1"/>
          <p:nvPr/>
        </p:nvSpPr>
        <p:spPr>
          <a:xfrm>
            <a:off x="4286177" y="5749447"/>
            <a:ext cx="36196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11-41: </a:t>
            </a:r>
            <a:r>
              <a:rPr lang="en-US" dirty="0" err="1"/>
              <a:t>punpckhqdq</a:t>
            </a:r>
            <a:r>
              <a:rPr lang="en-US" dirty="0"/>
              <a:t> operation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CD2788B-66DD-27C0-C90A-4025EF97AD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195" t="2374" r="26313" b="68767"/>
          <a:stretch/>
        </p:blipFill>
        <p:spPr>
          <a:xfrm>
            <a:off x="1995477" y="150311"/>
            <a:ext cx="8201046" cy="5336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46198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44EB255-4AB1-2DE3-CE45-B9A6D2556239}"/>
              </a:ext>
            </a:extLst>
          </p:cNvPr>
          <p:cNvSpPr txBox="1"/>
          <p:nvPr/>
        </p:nvSpPr>
        <p:spPr>
          <a:xfrm>
            <a:off x="2998453" y="5749447"/>
            <a:ext cx="6195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11-42: SIMD concurrent arithmetic and logical operations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A7B2AF-8BE2-03D4-9F5A-7A7FDC48FF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021" t="3105" r="25830" b="69863"/>
          <a:stretch/>
        </p:blipFill>
        <p:spPr>
          <a:xfrm>
            <a:off x="1739107" y="300624"/>
            <a:ext cx="8713786" cy="4998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5450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D7D5FEA-2307-82A2-59C7-E5998DBE35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582" t="4018" r="57692" b="87945"/>
          <a:stretch/>
        </p:blipFill>
        <p:spPr>
          <a:xfrm>
            <a:off x="3476339" y="2363179"/>
            <a:ext cx="5239320" cy="151675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E17A1D5-6DF1-4DC5-9CB5-9B9EE056D761}"/>
              </a:ext>
            </a:extLst>
          </p:cNvPr>
          <p:cNvSpPr txBox="1"/>
          <p:nvPr/>
        </p:nvSpPr>
        <p:spPr>
          <a:xfrm>
            <a:off x="4594178" y="5273458"/>
            <a:ext cx="30036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2-8: Shift left operation</a:t>
            </a:r>
          </a:p>
        </p:txBody>
      </p:sp>
    </p:spTree>
    <p:extLst>
      <p:ext uri="{BB962C8B-B14F-4D97-AF65-F5344CB8AC3E}">
        <p14:creationId xmlns:p14="http://schemas.microsoft.com/office/powerpoint/2010/main" val="1045110960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3B46A7E-D127-282A-A33C-4A4CBBA37FB0}"/>
              </a:ext>
            </a:extLst>
          </p:cNvPr>
          <p:cNvSpPr txBox="1"/>
          <p:nvPr/>
        </p:nvSpPr>
        <p:spPr>
          <a:xfrm>
            <a:off x="3975387" y="5736921"/>
            <a:ext cx="4241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11-43: Horizontal addition operation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A07BF45-D2B2-16AF-49FA-866E461539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780" t="2923" r="25350" b="70594"/>
          <a:stretch/>
        </p:blipFill>
        <p:spPr>
          <a:xfrm>
            <a:off x="1688562" y="569748"/>
            <a:ext cx="8814876" cy="4897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539183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2EBDC4-7503-54B4-6557-8E6D5AC3E72C}"/>
              </a:ext>
            </a:extLst>
          </p:cNvPr>
          <p:cNvSpPr txBox="1"/>
          <p:nvPr/>
        </p:nvSpPr>
        <p:spPr>
          <a:xfrm>
            <a:off x="4027292" y="5749447"/>
            <a:ext cx="4137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11-44: Merging bits from </a:t>
            </a:r>
            <a:r>
              <a:rPr lang="en-US" dirty="0" err="1"/>
              <a:t>pcmpeqw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4E10BF-09B5-FC2A-AC86-D84807C76A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547" t="3287" r="7765" b="69680"/>
          <a:stretch/>
        </p:blipFill>
        <p:spPr>
          <a:xfrm>
            <a:off x="1350800" y="594799"/>
            <a:ext cx="9490400" cy="4998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552307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1574620-3EC6-30D0-DF0C-ECFF1BFA9C50}"/>
              </a:ext>
            </a:extLst>
          </p:cNvPr>
          <p:cNvSpPr txBox="1"/>
          <p:nvPr/>
        </p:nvSpPr>
        <p:spPr>
          <a:xfrm>
            <a:off x="4375432" y="5761973"/>
            <a:ext cx="3441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11-45: </a:t>
            </a:r>
            <a:r>
              <a:rPr lang="en-US" dirty="0" err="1"/>
              <a:t>movmskps</a:t>
            </a:r>
            <a:r>
              <a:rPr lang="en-US" dirty="0"/>
              <a:t> operation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ACCB534-F499-672A-FEEC-35ABA367F2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488" t="2922" r="16912" b="68950"/>
          <a:stretch/>
        </p:blipFill>
        <p:spPr>
          <a:xfrm>
            <a:off x="1637386" y="325676"/>
            <a:ext cx="8917228" cy="5201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07919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892A65D-B6EB-0A63-1B7A-13041AB6851B}"/>
              </a:ext>
            </a:extLst>
          </p:cNvPr>
          <p:cNvSpPr txBox="1"/>
          <p:nvPr/>
        </p:nvSpPr>
        <p:spPr>
          <a:xfrm>
            <a:off x="4358825" y="5724395"/>
            <a:ext cx="34743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11-46: </a:t>
            </a:r>
            <a:r>
              <a:rPr lang="en-US" dirty="0" err="1"/>
              <a:t>movmskpd</a:t>
            </a:r>
            <a:r>
              <a:rPr lang="en-US" dirty="0"/>
              <a:t> operation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AC09FCC-043A-63D5-15AB-FC897B25A0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540" t="3105" r="16593" b="69132"/>
          <a:stretch/>
        </p:blipFill>
        <p:spPr>
          <a:xfrm>
            <a:off x="3371268" y="275572"/>
            <a:ext cx="5449464" cy="5133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080415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6B741BD-A78E-AF3A-8AFA-459FA0E0ED0E}"/>
              </a:ext>
            </a:extLst>
          </p:cNvPr>
          <p:cNvSpPr txBox="1"/>
          <p:nvPr/>
        </p:nvSpPr>
        <p:spPr>
          <a:xfrm>
            <a:off x="4323335" y="5724395"/>
            <a:ext cx="3545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11-47: </a:t>
            </a:r>
            <a:r>
              <a:rPr lang="en-US" dirty="0" err="1"/>
              <a:t>vmovmskps</a:t>
            </a:r>
            <a:r>
              <a:rPr lang="en-US" dirty="0"/>
              <a:t> operation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12F6CF-ABD0-3E4C-ACEB-A85694CFCF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13" t="3105" r="10415" b="69498"/>
          <a:stretch/>
        </p:blipFill>
        <p:spPr>
          <a:xfrm>
            <a:off x="118092" y="175363"/>
            <a:ext cx="11955816" cy="5066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50762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6001FEC-5C67-2E27-A7A5-67803A0EE362}"/>
              </a:ext>
            </a:extLst>
          </p:cNvPr>
          <p:cNvSpPr txBox="1"/>
          <p:nvPr/>
        </p:nvSpPr>
        <p:spPr>
          <a:xfrm>
            <a:off x="4306728" y="5761973"/>
            <a:ext cx="3578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11-48: </a:t>
            </a:r>
            <a:r>
              <a:rPr lang="en-US" dirty="0" err="1"/>
              <a:t>vmovmskpd</a:t>
            </a:r>
            <a:r>
              <a:rPr lang="en-US" dirty="0"/>
              <a:t> operation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1DF03D7-2E79-E579-2B1C-B398F45066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970" t="3288" r="15591" b="68950"/>
          <a:stretch/>
        </p:blipFill>
        <p:spPr>
          <a:xfrm>
            <a:off x="1578568" y="375779"/>
            <a:ext cx="9034864" cy="5133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978652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72B2589-22CF-ED9C-A475-31DC21EB4A74}"/>
              </a:ext>
            </a:extLst>
          </p:cNvPr>
          <p:cNvSpPr txBox="1"/>
          <p:nvPr/>
        </p:nvSpPr>
        <p:spPr>
          <a:xfrm>
            <a:off x="3164845" y="5285984"/>
            <a:ext cx="5862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12-1: Isolating a bit string by using the and instruction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170AC1B-B73F-F81C-7DF3-1130F14C67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4744" b="76073"/>
          <a:stretch/>
        </p:blipFill>
        <p:spPr>
          <a:xfrm>
            <a:off x="1521293" y="551145"/>
            <a:ext cx="9149414" cy="4424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184615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B1B0C94-786E-0FB3-6FBB-14DD88C974DD}"/>
              </a:ext>
            </a:extLst>
          </p:cNvPr>
          <p:cNvSpPr txBox="1"/>
          <p:nvPr/>
        </p:nvSpPr>
        <p:spPr>
          <a:xfrm>
            <a:off x="2978832" y="5761973"/>
            <a:ext cx="6234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12-2: Inserting bits 0 to 12 of EAX into bits 12 to 24 of EBX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7A5147-EF43-A809-EA2B-B6D85DEE08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44" t="1826" r="32335" b="82283"/>
          <a:stretch/>
        </p:blipFill>
        <p:spPr>
          <a:xfrm>
            <a:off x="1416391" y="175363"/>
            <a:ext cx="4593284" cy="14692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68D4617-3083-EDA9-17AA-0C165666AF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44" t="1826" r="32335" b="82283"/>
          <a:stretch/>
        </p:blipFill>
        <p:spPr>
          <a:xfrm>
            <a:off x="1416391" y="1751589"/>
            <a:ext cx="4593284" cy="14692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D89ACEC-D4BC-FD63-A207-B0C4C3FEF9A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827" r="31853" b="80822"/>
          <a:stretch/>
        </p:blipFill>
        <p:spPr>
          <a:xfrm>
            <a:off x="1237627" y="3327815"/>
            <a:ext cx="4777377" cy="160420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C7B451B-2942-86CB-3DF4-AD39516D4F6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144" t="1826" r="31853" b="82283"/>
          <a:stretch/>
        </p:blipFill>
        <p:spPr>
          <a:xfrm>
            <a:off x="6758292" y="909972"/>
            <a:ext cx="4627074" cy="146921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E55DEBB-74F9-338C-77E1-C2D712D2198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664" t="1826" r="32334" b="82283"/>
          <a:stretch/>
        </p:blipFill>
        <p:spPr>
          <a:xfrm>
            <a:off x="6758292" y="2630784"/>
            <a:ext cx="4627004" cy="1469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635978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839B534-96F8-A21E-3C03-CD3422007A51}"/>
              </a:ext>
            </a:extLst>
          </p:cNvPr>
          <p:cNvSpPr txBox="1"/>
          <p:nvPr/>
        </p:nvSpPr>
        <p:spPr>
          <a:xfrm>
            <a:off x="3211300" y="5736921"/>
            <a:ext cx="5769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12-3: Inserting a bit string into a destination operand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A092F1A-E8DC-7F3B-C39D-EFBFF1DAAF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4138" b="78082"/>
          <a:stretch/>
        </p:blipFill>
        <p:spPr>
          <a:xfrm>
            <a:off x="3086583" y="647837"/>
            <a:ext cx="3916150" cy="20264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AF3F140-292C-CD57-261C-44A6B88BCE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4138" b="82831"/>
          <a:stretch/>
        </p:blipFill>
        <p:spPr>
          <a:xfrm>
            <a:off x="3086583" y="2735885"/>
            <a:ext cx="3916150" cy="158737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56676A6-6A57-83C9-17D9-9DAFD17D2BA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5825" b="82101"/>
          <a:stretch/>
        </p:blipFill>
        <p:spPr>
          <a:xfrm>
            <a:off x="7002733" y="1605247"/>
            <a:ext cx="3797884" cy="165487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44526D8-1E48-510F-36B2-448B0406E6E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4138" b="78082"/>
          <a:stretch/>
        </p:blipFill>
        <p:spPr>
          <a:xfrm>
            <a:off x="7002733" y="3371633"/>
            <a:ext cx="3916150" cy="2026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71803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793CF4D-F40B-B018-308E-C6D51F1DAF9F}"/>
              </a:ext>
            </a:extLst>
          </p:cNvPr>
          <p:cNvSpPr txBox="1"/>
          <p:nvPr/>
        </p:nvSpPr>
        <p:spPr>
          <a:xfrm>
            <a:off x="4094683" y="5749447"/>
            <a:ext cx="4002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12-4: Bit mask for pext instruction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B5BC7D3-B948-D436-1DD2-A69DBE4D50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514" t="3105" r="25349" b="74429"/>
          <a:stretch/>
        </p:blipFill>
        <p:spPr>
          <a:xfrm>
            <a:off x="1669844" y="914400"/>
            <a:ext cx="8852312" cy="4154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4684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DABE5AC-2F31-E048-5A30-FA689BA3A6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1" t="4383" r="54265" b="87763"/>
          <a:stretch/>
        </p:blipFill>
        <p:spPr>
          <a:xfrm>
            <a:off x="2666287" y="1946778"/>
            <a:ext cx="6859426" cy="148222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C613BDE-B92F-1A62-8E9D-A84C3F177B60}"/>
              </a:ext>
            </a:extLst>
          </p:cNvPr>
          <p:cNvSpPr txBox="1"/>
          <p:nvPr/>
        </p:nvSpPr>
        <p:spPr>
          <a:xfrm>
            <a:off x="4635408" y="5298510"/>
            <a:ext cx="2921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2-9: shl by 1 operation</a:t>
            </a:r>
          </a:p>
        </p:txBody>
      </p:sp>
    </p:spTree>
    <p:extLst>
      <p:ext uri="{BB962C8B-B14F-4D97-AF65-F5344CB8AC3E}">
        <p14:creationId xmlns:p14="http://schemas.microsoft.com/office/powerpoint/2010/main" val="1299480462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2CF96DC-F61F-E486-5151-18EAC28F2DC8}"/>
              </a:ext>
            </a:extLst>
          </p:cNvPr>
          <p:cNvSpPr txBox="1"/>
          <p:nvPr/>
        </p:nvSpPr>
        <p:spPr>
          <a:xfrm>
            <a:off x="4160021" y="5774499"/>
            <a:ext cx="3871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12-5: pdep instruction operation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62B74D-CD21-B4B4-7372-0CCD19C565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769" t="2924" r="25540" b="74246"/>
          <a:stretch/>
        </p:blipFill>
        <p:spPr>
          <a:xfrm>
            <a:off x="1771214" y="569748"/>
            <a:ext cx="8649572" cy="4221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621519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6926A74-2926-416F-B413-590FD76DFF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249" t="2039" r="38160" b="68784"/>
          <a:stretch/>
        </p:blipFill>
        <p:spPr>
          <a:xfrm>
            <a:off x="1930692" y="0"/>
            <a:ext cx="8330614" cy="586947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074EE12-E3AB-6086-DB94-E640C0DF776C}"/>
              </a:ext>
            </a:extLst>
          </p:cNvPr>
          <p:cNvSpPr txBox="1"/>
          <p:nvPr/>
        </p:nvSpPr>
        <p:spPr>
          <a:xfrm>
            <a:off x="3571942" y="5869478"/>
            <a:ext cx="50481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13-1: Compile-time versus runtime execution</a:t>
            </a:r>
          </a:p>
        </p:txBody>
      </p:sp>
    </p:spTree>
    <p:extLst>
      <p:ext uri="{BB962C8B-B14F-4D97-AF65-F5344CB8AC3E}">
        <p14:creationId xmlns:p14="http://schemas.microsoft.com/office/powerpoint/2010/main" val="320330999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F16FC00-04C2-3B39-CDD3-A936AA8953E9}"/>
              </a:ext>
            </a:extLst>
          </p:cNvPr>
          <p:cNvSpPr txBox="1"/>
          <p:nvPr/>
        </p:nvSpPr>
        <p:spPr>
          <a:xfrm>
            <a:off x="3181516" y="5285984"/>
            <a:ext cx="5828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13-2: Operation of a MASM compile-time if statement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BF7A009-5E85-C964-6845-C059AE3C30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41" t="2192" r="61031" b="79909"/>
          <a:stretch/>
        </p:blipFill>
        <p:spPr>
          <a:xfrm>
            <a:off x="3303532" y="1002081"/>
            <a:ext cx="5584936" cy="3600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694350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43E5420-99AE-3F0E-D914-C93DEF68CED4}"/>
              </a:ext>
            </a:extLst>
          </p:cNvPr>
          <p:cNvSpPr txBox="1"/>
          <p:nvPr/>
        </p:nvSpPr>
        <p:spPr>
          <a:xfrm>
            <a:off x="3208767" y="5285984"/>
            <a:ext cx="5774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13-3: MASM compile-time while statement operation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999AA3-DEF3-4E4C-7710-4A8FDDA800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24" t="4201" r="64103" b="79726"/>
          <a:stretch/>
        </p:blipFill>
        <p:spPr>
          <a:xfrm>
            <a:off x="3634248" y="1327759"/>
            <a:ext cx="4923504" cy="3233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840230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EB60424-95C1-1656-96C4-94E88D6A50A6}"/>
              </a:ext>
            </a:extLst>
          </p:cNvPr>
          <p:cNvSpPr txBox="1"/>
          <p:nvPr/>
        </p:nvSpPr>
        <p:spPr>
          <a:xfrm>
            <a:off x="2382291" y="5285984"/>
            <a:ext cx="7427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14-1: Copying data between two overlapping arrays (forward direction)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4DF6DFF-9DB4-1FB4-E2A3-9A2F266D96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3780" b="32237"/>
          <a:stretch/>
        </p:blipFill>
        <p:spPr>
          <a:xfrm>
            <a:off x="4374285" y="369332"/>
            <a:ext cx="3443430" cy="4647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165416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631266D-4279-6F5D-3C64-98E18AF4743F}"/>
              </a:ext>
            </a:extLst>
          </p:cNvPr>
          <p:cNvSpPr txBox="1"/>
          <p:nvPr/>
        </p:nvSpPr>
        <p:spPr>
          <a:xfrm>
            <a:off x="2764607" y="5323563"/>
            <a:ext cx="6662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14-2: Using a backward copy to copy data in overlapping arrays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6B4BF62-9A99-220E-85D2-0DD003A834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49" t="2922" r="37635" b="43563"/>
          <a:stretch/>
        </p:blipFill>
        <p:spPr>
          <a:xfrm>
            <a:off x="4027371" y="275573"/>
            <a:ext cx="4137258" cy="4947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834763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2B25FA4-2631-F789-9659-2D5F0397D5E4}"/>
              </a:ext>
            </a:extLst>
          </p:cNvPr>
          <p:cNvSpPr txBox="1"/>
          <p:nvPr/>
        </p:nvSpPr>
        <p:spPr>
          <a:xfrm>
            <a:off x="3359193" y="5273458"/>
            <a:ext cx="5473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14-3: Equal each aggregate comparison operation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96ACC8D-9097-DB2D-9BF6-8F464C8E0F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320" t="1644" r="22700" b="78995"/>
          <a:stretch/>
        </p:blipFill>
        <p:spPr>
          <a:xfrm>
            <a:off x="1891162" y="1215210"/>
            <a:ext cx="8409676" cy="3580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418871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2F3EF6F-2B9C-C353-BD0F-0BAB7811FA3C}"/>
              </a:ext>
            </a:extLst>
          </p:cNvPr>
          <p:cNvSpPr txBox="1"/>
          <p:nvPr/>
        </p:nvSpPr>
        <p:spPr>
          <a:xfrm>
            <a:off x="4218466" y="5273458"/>
            <a:ext cx="3755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16-1: Sample dialog box output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B2BE0A3-DFBC-7F10-334F-6726133FD4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801" t="31598" r="27015" b="31689"/>
          <a:stretch/>
        </p:blipFill>
        <p:spPr>
          <a:xfrm>
            <a:off x="4417512" y="1797670"/>
            <a:ext cx="3356975" cy="2517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530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C60F2AF-2477-35BF-55F2-EEB8F7CD06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69" t="4018" r="50000" b="87763"/>
          <a:stretch/>
        </p:blipFill>
        <p:spPr>
          <a:xfrm>
            <a:off x="2706495" y="1877894"/>
            <a:ext cx="6779010" cy="155110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4703A7F-F74F-0722-BB18-6418D4F6BAED}"/>
              </a:ext>
            </a:extLst>
          </p:cNvPr>
          <p:cNvSpPr txBox="1"/>
          <p:nvPr/>
        </p:nvSpPr>
        <p:spPr>
          <a:xfrm>
            <a:off x="4473184" y="5220317"/>
            <a:ext cx="32456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2-10: Shift right operation</a:t>
            </a:r>
          </a:p>
        </p:txBody>
      </p:sp>
    </p:spTree>
    <p:extLst>
      <p:ext uri="{BB962C8B-B14F-4D97-AF65-F5344CB8AC3E}">
        <p14:creationId xmlns:p14="http://schemas.microsoft.com/office/powerpoint/2010/main" val="32234672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EF4B572-7BDA-4568-9373-D88AB168BB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56" t="3471" r="50000" b="87215"/>
          <a:stretch/>
        </p:blipFill>
        <p:spPr>
          <a:xfrm>
            <a:off x="2516919" y="2047024"/>
            <a:ext cx="7158160" cy="175775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7D4330D-E957-E012-5C71-F5F10A5D35CE}"/>
              </a:ext>
            </a:extLst>
          </p:cNvPr>
          <p:cNvSpPr txBox="1"/>
          <p:nvPr/>
        </p:nvSpPr>
        <p:spPr>
          <a:xfrm>
            <a:off x="4563272" y="5285984"/>
            <a:ext cx="3065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2-11: shr by 1 operation</a:t>
            </a:r>
          </a:p>
        </p:txBody>
      </p:sp>
    </p:spTree>
    <p:extLst>
      <p:ext uri="{BB962C8B-B14F-4D97-AF65-F5344CB8AC3E}">
        <p14:creationId xmlns:p14="http://schemas.microsoft.com/office/powerpoint/2010/main" val="42587422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11BE184-FD57-9C30-FD19-A2F24068F5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0600" y="2336800"/>
            <a:ext cx="5130800" cy="10922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CE563E2-130A-400A-306A-E8D42B554F5D}"/>
              </a:ext>
            </a:extLst>
          </p:cNvPr>
          <p:cNvSpPr txBox="1"/>
          <p:nvPr/>
        </p:nvSpPr>
        <p:spPr>
          <a:xfrm>
            <a:off x="3959229" y="5273458"/>
            <a:ext cx="4273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2-12: Arithmetic shift right operation</a:t>
            </a:r>
          </a:p>
        </p:txBody>
      </p:sp>
    </p:spTree>
    <p:extLst>
      <p:ext uri="{BB962C8B-B14F-4D97-AF65-F5344CB8AC3E}">
        <p14:creationId xmlns:p14="http://schemas.microsoft.com/office/powerpoint/2010/main" val="13335607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AC017E4-8F0A-9F3B-A4FE-1ED4E2BC87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84" t="3287" r="50000" b="85205"/>
          <a:stretch/>
        </p:blipFill>
        <p:spPr>
          <a:xfrm>
            <a:off x="2534119" y="1720651"/>
            <a:ext cx="7123762" cy="21718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637F555-26FC-B219-9E91-FB5AB59A6176}"/>
              </a:ext>
            </a:extLst>
          </p:cNvPr>
          <p:cNvSpPr txBox="1"/>
          <p:nvPr/>
        </p:nvSpPr>
        <p:spPr>
          <a:xfrm>
            <a:off x="4451768" y="5231480"/>
            <a:ext cx="3288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2-13: sar dest, 1 operation</a:t>
            </a:r>
          </a:p>
        </p:txBody>
      </p:sp>
    </p:spTree>
    <p:extLst>
      <p:ext uri="{BB962C8B-B14F-4D97-AF65-F5344CB8AC3E}">
        <p14:creationId xmlns:p14="http://schemas.microsoft.com/office/powerpoint/2010/main" val="19451651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B4245CE-3BAD-CADC-8149-2A532FF8B5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442" t="3423" r="40158" b="67208"/>
          <a:stretch/>
        </p:blipFill>
        <p:spPr>
          <a:xfrm>
            <a:off x="2746553" y="0"/>
            <a:ext cx="6698894" cy="554257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7B679CE-9B62-D236-A9C4-0B70620D9D6E}"/>
              </a:ext>
            </a:extLst>
          </p:cNvPr>
          <p:cNvSpPr txBox="1"/>
          <p:nvPr/>
        </p:nvSpPr>
        <p:spPr>
          <a:xfrm>
            <a:off x="3311199" y="5336686"/>
            <a:ext cx="5569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1-1: Von Neumann computer system block diagram</a:t>
            </a:r>
          </a:p>
        </p:txBody>
      </p:sp>
    </p:spTree>
    <p:extLst>
      <p:ext uri="{BB962C8B-B14F-4D97-AF65-F5344CB8AC3E}">
        <p14:creationId xmlns:p14="http://schemas.microsoft.com/office/powerpoint/2010/main" val="24020086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9342655-63E3-6FC4-002E-1AAB570DC0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12" t="3470" r="62262" b="88128"/>
          <a:stretch/>
        </p:blipFill>
        <p:spPr>
          <a:xfrm>
            <a:off x="3476340" y="409863"/>
            <a:ext cx="5239320" cy="15856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8C3CF8C-65CF-BC13-15E2-72651680358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13" t="3470" r="62718" b="87580"/>
          <a:stretch/>
        </p:blipFill>
        <p:spPr>
          <a:xfrm>
            <a:off x="3390114" y="2710278"/>
            <a:ext cx="5411772" cy="168906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D53A83A-DC01-3C0B-C8AE-8EA3941D5296}"/>
              </a:ext>
            </a:extLst>
          </p:cNvPr>
          <p:cNvSpPr txBox="1"/>
          <p:nvPr/>
        </p:nvSpPr>
        <p:spPr>
          <a:xfrm>
            <a:off x="3679762" y="5285984"/>
            <a:ext cx="4919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2-14: Rotate left and rotate right operations</a:t>
            </a:r>
          </a:p>
        </p:txBody>
      </p:sp>
    </p:spTree>
    <p:extLst>
      <p:ext uri="{BB962C8B-B14F-4D97-AF65-F5344CB8AC3E}">
        <p14:creationId xmlns:p14="http://schemas.microsoft.com/office/powerpoint/2010/main" val="17142748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FF8622E-1964-E199-0BCC-6CB743A23F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56" t="2009" r="58606" b="83927"/>
          <a:stretch/>
        </p:blipFill>
        <p:spPr>
          <a:xfrm>
            <a:off x="3166138" y="1177632"/>
            <a:ext cx="5859722" cy="26541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1CF633C-E5F2-FEEE-3ADB-80ECE6BDE0D8}"/>
              </a:ext>
            </a:extLst>
          </p:cNvPr>
          <p:cNvSpPr txBox="1"/>
          <p:nvPr/>
        </p:nvSpPr>
        <p:spPr>
          <a:xfrm>
            <a:off x="4452825" y="5311036"/>
            <a:ext cx="32863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2-15: ror dest, 1 operation</a:t>
            </a:r>
          </a:p>
        </p:txBody>
      </p:sp>
    </p:spTree>
    <p:extLst>
      <p:ext uri="{BB962C8B-B14F-4D97-AF65-F5344CB8AC3E}">
        <p14:creationId xmlns:p14="http://schemas.microsoft.com/office/powerpoint/2010/main" val="12889159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2879AD3-6B03-E51B-FD54-4B6EF292B0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99" t="2922" r="61346" b="83379"/>
          <a:stretch/>
        </p:blipFill>
        <p:spPr>
          <a:xfrm>
            <a:off x="3338363" y="1227736"/>
            <a:ext cx="5515272" cy="258530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B938D3D-0DB2-D06E-E261-0B7D4B6B064A}"/>
              </a:ext>
            </a:extLst>
          </p:cNvPr>
          <p:cNvSpPr txBox="1"/>
          <p:nvPr/>
        </p:nvSpPr>
        <p:spPr>
          <a:xfrm>
            <a:off x="4452825" y="5260932"/>
            <a:ext cx="32863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2-16: ror dest, 1 operation</a:t>
            </a:r>
          </a:p>
        </p:txBody>
      </p:sp>
    </p:spTree>
    <p:extLst>
      <p:ext uri="{BB962C8B-B14F-4D97-AF65-F5344CB8AC3E}">
        <p14:creationId xmlns:p14="http://schemas.microsoft.com/office/powerpoint/2010/main" val="535888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5E61DFA-5520-A2B1-3CE4-71D1A04F24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12" t="2009" r="58148" b="84110"/>
          <a:stretch/>
        </p:blipFill>
        <p:spPr>
          <a:xfrm>
            <a:off x="3519814" y="137786"/>
            <a:ext cx="5860024" cy="26196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28B0C7B-D44F-CD00-0902-B57D23EE7EC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9519" b="84110"/>
          <a:stretch/>
        </p:blipFill>
        <p:spPr>
          <a:xfrm>
            <a:off x="3042194" y="1929604"/>
            <a:ext cx="6107612" cy="299879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FE76DA6-968B-DE7C-B72B-B4866091CE12}"/>
              </a:ext>
            </a:extLst>
          </p:cNvPr>
          <p:cNvSpPr txBox="1"/>
          <p:nvPr/>
        </p:nvSpPr>
        <p:spPr>
          <a:xfrm>
            <a:off x="3735097" y="5285984"/>
            <a:ext cx="4721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2-17: rcl dest, 1 and rcr dest, 1 operations</a:t>
            </a:r>
          </a:p>
        </p:txBody>
      </p:sp>
    </p:spTree>
    <p:extLst>
      <p:ext uri="{BB962C8B-B14F-4D97-AF65-F5344CB8AC3E}">
        <p14:creationId xmlns:p14="http://schemas.microsoft.com/office/powerpoint/2010/main" val="17994412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895F5EA-AD8F-0010-5813-85A84EDEAD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953" t="3471" r="39414" b="88310"/>
          <a:stretch/>
        </p:blipFill>
        <p:spPr>
          <a:xfrm>
            <a:off x="2200909" y="1877894"/>
            <a:ext cx="7790180" cy="155110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10F0FC0-4240-F69B-2629-9C8E4ACE8221}"/>
              </a:ext>
            </a:extLst>
          </p:cNvPr>
          <p:cNvSpPr txBox="1"/>
          <p:nvPr/>
        </p:nvSpPr>
        <p:spPr>
          <a:xfrm>
            <a:off x="3669566" y="5135859"/>
            <a:ext cx="4852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2-18: Short packed data format (two bytes)</a:t>
            </a:r>
          </a:p>
        </p:txBody>
      </p:sp>
    </p:spTree>
    <p:extLst>
      <p:ext uri="{BB962C8B-B14F-4D97-AF65-F5344CB8AC3E}">
        <p14:creationId xmlns:p14="http://schemas.microsoft.com/office/powerpoint/2010/main" val="288427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35B45F9-14C5-E0D0-D847-6090F2C02D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410" t="3288" r="35988" b="89406"/>
          <a:stretch/>
        </p:blipFill>
        <p:spPr>
          <a:xfrm>
            <a:off x="1976934" y="2050198"/>
            <a:ext cx="8238132" cy="137880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9E83FAB-D4EA-26FC-5E46-8B83263CB51E}"/>
              </a:ext>
            </a:extLst>
          </p:cNvPr>
          <p:cNvSpPr txBox="1"/>
          <p:nvPr/>
        </p:nvSpPr>
        <p:spPr>
          <a:xfrm>
            <a:off x="3681204" y="5285984"/>
            <a:ext cx="4829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2-19: Long packed date format (four bytes)</a:t>
            </a:r>
          </a:p>
        </p:txBody>
      </p:sp>
    </p:spTree>
    <p:extLst>
      <p:ext uri="{BB962C8B-B14F-4D97-AF65-F5344CB8AC3E}">
        <p14:creationId xmlns:p14="http://schemas.microsoft.com/office/powerpoint/2010/main" val="24041464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508AA91-0DB5-C963-B493-A265CB59B1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721" r="29819" b="74795"/>
          <a:stretch/>
        </p:blipFill>
        <p:spPr>
          <a:xfrm>
            <a:off x="2063085" y="200416"/>
            <a:ext cx="8065830" cy="47567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73181D8-78B0-778A-5AAC-109D5C87E6D2}"/>
              </a:ext>
            </a:extLst>
          </p:cNvPr>
          <p:cNvSpPr txBox="1"/>
          <p:nvPr/>
        </p:nvSpPr>
        <p:spPr>
          <a:xfrm>
            <a:off x="3611730" y="5311036"/>
            <a:ext cx="4968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2-20: FLAGS register as packed Boolean data</a:t>
            </a:r>
          </a:p>
        </p:txBody>
      </p:sp>
    </p:spTree>
    <p:extLst>
      <p:ext uri="{BB962C8B-B14F-4D97-AF65-F5344CB8AC3E}">
        <p14:creationId xmlns:p14="http://schemas.microsoft.com/office/powerpoint/2010/main" val="35474201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A478AB4-293D-1838-5C00-9927DBDDA3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353" r="33703" b="88493"/>
          <a:stretch/>
        </p:blipFill>
        <p:spPr>
          <a:xfrm>
            <a:off x="1649383" y="1941534"/>
            <a:ext cx="8893234" cy="21716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D61DCFB-AF3E-47B0-8922-551D2D1BD44B}"/>
              </a:ext>
            </a:extLst>
          </p:cNvPr>
          <p:cNvSpPr txBox="1"/>
          <p:nvPr/>
        </p:nvSpPr>
        <p:spPr>
          <a:xfrm>
            <a:off x="3291995" y="5285984"/>
            <a:ext cx="5608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2-21: Single-precision (32-bit) floating-point format</a:t>
            </a:r>
          </a:p>
        </p:txBody>
      </p:sp>
    </p:spTree>
    <p:extLst>
      <p:ext uri="{BB962C8B-B14F-4D97-AF65-F5344CB8AC3E}">
        <p14:creationId xmlns:p14="http://schemas.microsoft.com/office/powerpoint/2010/main" val="38695287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177C376-C547-5550-BBCD-DA6C7A6F17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27" r="38729" b="84475"/>
          <a:stretch/>
        </p:blipFill>
        <p:spPr>
          <a:xfrm>
            <a:off x="1649383" y="939452"/>
            <a:ext cx="8893234" cy="29299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05BED38-8892-C970-4575-58A947BA91B9}"/>
              </a:ext>
            </a:extLst>
          </p:cNvPr>
          <p:cNvSpPr txBox="1"/>
          <p:nvPr/>
        </p:nvSpPr>
        <p:spPr>
          <a:xfrm>
            <a:off x="3313636" y="5273458"/>
            <a:ext cx="5564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2-22: 64-bit double-precision floating-point format</a:t>
            </a:r>
          </a:p>
        </p:txBody>
      </p:sp>
    </p:spTree>
    <p:extLst>
      <p:ext uri="{BB962C8B-B14F-4D97-AF65-F5344CB8AC3E}">
        <p14:creationId xmlns:p14="http://schemas.microsoft.com/office/powerpoint/2010/main" val="18395278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3BAF9CA-2D2E-9D14-909B-C9F12A5DBC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6216" b="87763"/>
          <a:stretch/>
        </p:blipFill>
        <p:spPr>
          <a:xfrm>
            <a:off x="1284262" y="1202684"/>
            <a:ext cx="9623474" cy="230939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79A349C-DC12-64E6-85CD-96B57B78A689}"/>
              </a:ext>
            </a:extLst>
          </p:cNvPr>
          <p:cNvSpPr txBox="1"/>
          <p:nvPr/>
        </p:nvSpPr>
        <p:spPr>
          <a:xfrm>
            <a:off x="3200046" y="5285984"/>
            <a:ext cx="57919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2-23: 80-bit extended-precision floating-point format</a:t>
            </a:r>
          </a:p>
        </p:txBody>
      </p:sp>
    </p:spTree>
    <p:extLst>
      <p:ext uri="{BB962C8B-B14F-4D97-AF65-F5344CB8AC3E}">
        <p14:creationId xmlns:p14="http://schemas.microsoft.com/office/powerpoint/2010/main" val="20373518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05E74B2-598B-0BEE-3D7D-63B6D69E0B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893" r="29115" b="74594"/>
          <a:stretch/>
        </p:blipFill>
        <p:spPr>
          <a:xfrm>
            <a:off x="1947514" y="331682"/>
            <a:ext cx="8296972" cy="479467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54D2B06-77DA-F6E0-19D6-112DF2396512}"/>
              </a:ext>
            </a:extLst>
          </p:cNvPr>
          <p:cNvSpPr txBox="1"/>
          <p:nvPr/>
        </p:nvSpPr>
        <p:spPr>
          <a:xfrm>
            <a:off x="3124289" y="5289192"/>
            <a:ext cx="59434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1-2: Layout of the FLAGs register (LO 16 bits of RFLAGS)</a:t>
            </a:r>
          </a:p>
        </p:txBody>
      </p:sp>
    </p:spTree>
    <p:extLst>
      <p:ext uri="{BB962C8B-B14F-4D97-AF65-F5344CB8AC3E}">
        <p14:creationId xmlns:p14="http://schemas.microsoft.com/office/powerpoint/2010/main" val="37799683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764A722-BD27-C9BD-1F05-B999FCB4CB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27" t="20091" r="60890" b="66210"/>
          <a:stretch/>
        </p:blipFill>
        <p:spPr>
          <a:xfrm>
            <a:off x="3441864" y="1227551"/>
            <a:ext cx="5308270" cy="258530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C48C404-2216-EEF5-ABF8-52B11A95306A}"/>
              </a:ext>
            </a:extLst>
          </p:cNvPr>
          <p:cNvSpPr txBox="1"/>
          <p:nvPr/>
        </p:nvSpPr>
        <p:spPr>
          <a:xfrm>
            <a:off x="3731730" y="5261117"/>
            <a:ext cx="47285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2-24: BCD data representation in memory</a:t>
            </a:r>
          </a:p>
        </p:txBody>
      </p:sp>
    </p:spTree>
    <p:extLst>
      <p:ext uri="{BB962C8B-B14F-4D97-AF65-F5344CB8AC3E}">
        <p14:creationId xmlns:p14="http://schemas.microsoft.com/office/powerpoint/2010/main" val="23487487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8063040-2222-D408-D3BD-7F99BF245E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40" t="20639" r="57006" b="62009"/>
          <a:stretch/>
        </p:blipFill>
        <p:spPr>
          <a:xfrm>
            <a:off x="3217739" y="576195"/>
            <a:ext cx="5756522" cy="327470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7A90467-67E1-3DE8-6610-5F19B58E0395}"/>
              </a:ext>
            </a:extLst>
          </p:cNvPr>
          <p:cNvSpPr txBox="1"/>
          <p:nvPr/>
        </p:nvSpPr>
        <p:spPr>
          <a:xfrm>
            <a:off x="4349464" y="5298510"/>
            <a:ext cx="3493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2-25: ASCII codes for E and e</a:t>
            </a:r>
          </a:p>
        </p:txBody>
      </p:sp>
    </p:spTree>
    <p:extLst>
      <p:ext uri="{BB962C8B-B14F-4D97-AF65-F5344CB8AC3E}">
        <p14:creationId xmlns:p14="http://schemas.microsoft.com/office/powerpoint/2010/main" val="10722361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8AECA1E-2FD5-9453-DA00-D36F1E2CF4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50" t="3835" r="44012" b="81005"/>
          <a:stretch/>
        </p:blipFill>
        <p:spPr>
          <a:xfrm>
            <a:off x="2237935" y="1177632"/>
            <a:ext cx="7716128" cy="304970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AF002B4-2E2A-31D0-260F-775609BA22DF}"/>
              </a:ext>
            </a:extLst>
          </p:cNvPr>
          <p:cNvSpPr txBox="1"/>
          <p:nvPr/>
        </p:nvSpPr>
        <p:spPr>
          <a:xfrm>
            <a:off x="2718408" y="5311036"/>
            <a:ext cx="6755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2-26: Surrogate code point encoding for Unicode planes 1 to 16</a:t>
            </a:r>
          </a:p>
        </p:txBody>
      </p:sp>
    </p:spTree>
    <p:extLst>
      <p:ext uri="{BB962C8B-B14F-4D97-AF65-F5344CB8AC3E}">
        <p14:creationId xmlns:p14="http://schemas.microsoft.com/office/powerpoint/2010/main" val="7374772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27D4FD7-485B-4CD8-B391-7DDE71F21A29}"/>
              </a:ext>
            </a:extLst>
          </p:cNvPr>
          <p:cNvSpPr txBox="1"/>
          <p:nvPr/>
        </p:nvSpPr>
        <p:spPr>
          <a:xfrm>
            <a:off x="3031299" y="5351116"/>
            <a:ext cx="54007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3-1: MASM typical runtime memory organization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3A7C2AB-32B5-4988-D500-511C5886C7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96" t="11507" r="43984" b="60913"/>
          <a:stretch/>
        </p:blipFill>
        <p:spPr>
          <a:xfrm>
            <a:off x="2390485" y="146164"/>
            <a:ext cx="7411030" cy="5204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3586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BC9D6CB-AD65-ADDF-BC36-0F12DEEBB365}"/>
              </a:ext>
            </a:extLst>
          </p:cNvPr>
          <p:cNvSpPr txBox="1"/>
          <p:nvPr/>
        </p:nvSpPr>
        <p:spPr>
          <a:xfrm>
            <a:off x="3565820" y="5273458"/>
            <a:ext cx="50603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3-2: Word access at the end of an MMU page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3E775C8-4A14-F765-DAA0-30D6DFA673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124" t="4749" r="46041" b="76256"/>
          <a:stretch/>
        </p:blipFill>
        <p:spPr>
          <a:xfrm>
            <a:off x="2562861" y="1215210"/>
            <a:ext cx="7066278" cy="3584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3252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0A4339E-EF8E-C42B-1534-D658B1AE90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41" t="3653" r="52895" b="74795"/>
          <a:stretch/>
        </p:blipFill>
        <p:spPr>
          <a:xfrm>
            <a:off x="2666287" y="951976"/>
            <a:ext cx="6859426" cy="406733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B3F4137-E1B7-5726-3B6D-8D7D78FC3971}"/>
              </a:ext>
            </a:extLst>
          </p:cNvPr>
          <p:cNvSpPr txBox="1"/>
          <p:nvPr/>
        </p:nvSpPr>
        <p:spPr>
          <a:xfrm>
            <a:off x="3479482" y="5311036"/>
            <a:ext cx="52330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3-3: Address and data bus for 16-bit processors</a:t>
            </a:r>
          </a:p>
        </p:txBody>
      </p:sp>
    </p:spTree>
    <p:extLst>
      <p:ext uri="{BB962C8B-B14F-4D97-AF65-F5344CB8AC3E}">
        <p14:creationId xmlns:p14="http://schemas.microsoft.com/office/powerpoint/2010/main" val="21145156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005BD2B-3D10-1AE9-A8F5-4E7A04A00E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13" t="1644" r="53123" b="76073"/>
          <a:stretch/>
        </p:blipFill>
        <p:spPr>
          <a:xfrm>
            <a:off x="2786988" y="488515"/>
            <a:ext cx="6618024" cy="420529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0D7ADAA-DCBF-F289-A5A7-934EF8438EDD}"/>
              </a:ext>
            </a:extLst>
          </p:cNvPr>
          <p:cNvSpPr txBox="1"/>
          <p:nvPr/>
        </p:nvSpPr>
        <p:spPr>
          <a:xfrm>
            <a:off x="2989444" y="5285984"/>
            <a:ext cx="62131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3-4: Reading a byte from an even address on a 16-bit CPU</a:t>
            </a:r>
          </a:p>
        </p:txBody>
      </p:sp>
    </p:spTree>
    <p:extLst>
      <p:ext uri="{BB962C8B-B14F-4D97-AF65-F5344CB8AC3E}">
        <p14:creationId xmlns:p14="http://schemas.microsoft.com/office/powerpoint/2010/main" val="16256931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003CE0E-F8B6-27E2-EF63-2A4A32B3FD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99" t="1461" r="50000" b="75708"/>
          <a:stretch/>
        </p:blipFill>
        <p:spPr>
          <a:xfrm>
            <a:off x="2482444" y="776614"/>
            <a:ext cx="7227112" cy="43087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F56BBFC-D32C-CCF1-8E2F-088ADD9C91C6}"/>
              </a:ext>
            </a:extLst>
          </p:cNvPr>
          <p:cNvSpPr txBox="1"/>
          <p:nvPr/>
        </p:nvSpPr>
        <p:spPr>
          <a:xfrm>
            <a:off x="3033431" y="5298510"/>
            <a:ext cx="61251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3-5: Reading a byte from an odd address on a 16-bit CPU</a:t>
            </a:r>
          </a:p>
        </p:txBody>
      </p:sp>
    </p:spTree>
    <p:extLst>
      <p:ext uri="{BB962C8B-B14F-4D97-AF65-F5344CB8AC3E}">
        <p14:creationId xmlns:p14="http://schemas.microsoft.com/office/powerpoint/2010/main" val="4639534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2EA2409-7416-7660-385A-73FA79C8C1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27" t="1644" r="53579" b="74429"/>
          <a:stretch/>
        </p:blipFill>
        <p:spPr>
          <a:xfrm>
            <a:off x="2769637" y="400833"/>
            <a:ext cx="6652726" cy="45155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5DAE587-91EF-F919-A3F6-4E9B22B1309D}"/>
              </a:ext>
            </a:extLst>
          </p:cNvPr>
          <p:cNvSpPr txBox="1"/>
          <p:nvPr/>
        </p:nvSpPr>
        <p:spPr>
          <a:xfrm>
            <a:off x="3916685" y="5248406"/>
            <a:ext cx="4358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3-6: Accessing a word on a 32-bit CPU</a:t>
            </a:r>
          </a:p>
        </p:txBody>
      </p:sp>
    </p:spTree>
    <p:extLst>
      <p:ext uri="{BB962C8B-B14F-4D97-AF65-F5344CB8AC3E}">
        <p14:creationId xmlns:p14="http://schemas.microsoft.com/office/powerpoint/2010/main" val="173321752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FC39DCA-E5B3-2310-95BF-4739464F01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3984" b="82283"/>
          <a:stretch/>
        </p:blipFill>
        <p:spPr>
          <a:xfrm>
            <a:off x="1870265" y="914399"/>
            <a:ext cx="8451470" cy="334358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89DA69B-5C43-00E4-FE4E-6EAFBF9C9889}"/>
              </a:ext>
            </a:extLst>
          </p:cNvPr>
          <p:cNvSpPr txBox="1"/>
          <p:nvPr/>
        </p:nvSpPr>
        <p:spPr>
          <a:xfrm>
            <a:off x="4139663" y="5260932"/>
            <a:ext cx="3912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3-7: PC-relative addressing mode</a:t>
            </a:r>
          </a:p>
        </p:txBody>
      </p:sp>
    </p:spTree>
    <p:extLst>
      <p:ext uri="{BB962C8B-B14F-4D97-AF65-F5344CB8AC3E}">
        <p14:creationId xmlns:p14="http://schemas.microsoft.com/office/powerpoint/2010/main" val="30424539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0ED913C-1A55-1CB8-AA4D-263ACD2D5B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7822" b="78739"/>
          <a:stretch/>
        </p:blipFill>
        <p:spPr>
          <a:xfrm>
            <a:off x="2159796" y="657261"/>
            <a:ext cx="7872408" cy="401241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2573B58-B565-907D-3AF5-B9F5BAF3E542}"/>
              </a:ext>
            </a:extLst>
          </p:cNvPr>
          <p:cNvSpPr txBox="1"/>
          <p:nvPr/>
        </p:nvSpPr>
        <p:spPr>
          <a:xfrm>
            <a:off x="4318911" y="5282102"/>
            <a:ext cx="3554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1-3: Memory write operation</a:t>
            </a:r>
          </a:p>
        </p:txBody>
      </p:sp>
    </p:spTree>
    <p:extLst>
      <p:ext uri="{BB962C8B-B14F-4D97-AF65-F5344CB8AC3E}">
        <p14:creationId xmlns:p14="http://schemas.microsoft.com/office/powerpoint/2010/main" val="418884775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FC4EB9B-97B3-F5CF-9FA9-553DA4DC9D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54" r="41014" b="73333"/>
          <a:stretch/>
        </p:blipFill>
        <p:spPr>
          <a:xfrm>
            <a:off x="2080284" y="0"/>
            <a:ext cx="8031432" cy="50326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A2BE942-A60D-F0BD-3978-1B7A8E7F81D0}"/>
              </a:ext>
            </a:extLst>
          </p:cNvPr>
          <p:cNvSpPr txBox="1"/>
          <p:nvPr/>
        </p:nvSpPr>
        <p:spPr>
          <a:xfrm>
            <a:off x="2080284" y="5258118"/>
            <a:ext cx="80314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3-8:  </a:t>
            </a:r>
            <a:r>
              <a:rPr lang="en-US" i="1" dirty="0"/>
              <a:t>Accessing a word or dword by using the PC-relative addressing mode 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038378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EF49873-AD36-DEA0-A2B3-52A2E5A4F1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96" r="39186" b="79361"/>
          <a:stretch/>
        </p:blipFill>
        <p:spPr>
          <a:xfrm>
            <a:off x="2028534" y="726508"/>
            <a:ext cx="8134932" cy="389503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EF02A44-9593-A971-0118-D1DF6E381EF5}"/>
              </a:ext>
            </a:extLst>
          </p:cNvPr>
          <p:cNvSpPr txBox="1"/>
          <p:nvPr/>
        </p:nvSpPr>
        <p:spPr>
          <a:xfrm>
            <a:off x="3756353" y="5298510"/>
            <a:ext cx="46792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3-9: Indirect-plus-offset addressing mode</a:t>
            </a:r>
          </a:p>
        </p:txBody>
      </p:sp>
    </p:spTree>
    <p:extLst>
      <p:ext uri="{BB962C8B-B14F-4D97-AF65-F5344CB8AC3E}">
        <p14:creationId xmlns:p14="http://schemas.microsoft.com/office/powerpoint/2010/main" val="7211902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B4066F3-5882-2860-9B9E-BAE39D48ED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7639" b="75890"/>
          <a:stretch/>
        </p:blipFill>
        <p:spPr>
          <a:xfrm>
            <a:off x="2145990" y="225468"/>
            <a:ext cx="7900018" cy="455008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6F55154-0B05-B090-5577-3A7560774F63}"/>
              </a:ext>
            </a:extLst>
          </p:cNvPr>
          <p:cNvSpPr txBox="1"/>
          <p:nvPr/>
        </p:nvSpPr>
        <p:spPr>
          <a:xfrm>
            <a:off x="3882028" y="5273458"/>
            <a:ext cx="4427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3-10: Scaled-indexed addressing mode</a:t>
            </a:r>
          </a:p>
        </p:txBody>
      </p:sp>
    </p:spTree>
    <p:extLst>
      <p:ext uri="{BB962C8B-B14F-4D97-AF65-F5344CB8AC3E}">
        <p14:creationId xmlns:p14="http://schemas.microsoft.com/office/powerpoint/2010/main" val="92298119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555B247-982F-5282-E267-73A0D3D5AC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9499" y="1190158"/>
            <a:ext cx="7493000" cy="3302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6A94B9A-4D57-315F-5573-A950A1FAE5F9}"/>
              </a:ext>
            </a:extLst>
          </p:cNvPr>
          <p:cNvSpPr txBox="1"/>
          <p:nvPr/>
        </p:nvSpPr>
        <p:spPr>
          <a:xfrm>
            <a:off x="2646209" y="5298510"/>
            <a:ext cx="6899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3-11: </a:t>
            </a:r>
            <a:r>
              <a:rPr lang="en-US" i="1" dirty="0"/>
              <a:t>Small address form of indirect-plus-offset addressing mode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899289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5F173DD-CE22-009E-0E26-E95AE8CA87AE}"/>
              </a:ext>
            </a:extLst>
          </p:cNvPr>
          <p:cNvSpPr txBox="1"/>
          <p:nvPr/>
        </p:nvSpPr>
        <p:spPr>
          <a:xfrm>
            <a:off x="1862203" y="5298510"/>
            <a:ext cx="84675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3-12: Small address form of indirect-plus-offset-plus-constant addressing mode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5734B6E-C751-9305-7EDB-0A1FEB542F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9499" y="1190158"/>
            <a:ext cx="7493000" cy="330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97529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2F28217-B1F5-58D6-5CB8-38CC72C11F24}"/>
              </a:ext>
            </a:extLst>
          </p:cNvPr>
          <p:cNvSpPr txBox="1"/>
          <p:nvPr/>
        </p:nvSpPr>
        <p:spPr>
          <a:xfrm>
            <a:off x="2375770" y="5273458"/>
            <a:ext cx="7440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3-13: Small address form of base-plus-scaled-indexed addressing mode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D68AC6-1685-442F-FFBB-2B4583A596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9700" y="851955"/>
            <a:ext cx="68326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42040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BDF59F9-4DF4-CA74-3361-0B3E7AC8405D}"/>
              </a:ext>
            </a:extLst>
          </p:cNvPr>
          <p:cNvSpPr txBox="1"/>
          <p:nvPr/>
        </p:nvSpPr>
        <p:spPr>
          <a:xfrm>
            <a:off x="1505211" y="5260932"/>
            <a:ext cx="9181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3-14: Small address form of base-plus-scaled-indexed-plus-constant addressing mode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9390BC3-8CEF-2E42-A424-84DC1E9970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9700" y="1073585"/>
            <a:ext cx="68326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7625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4AD7616-49F3-59E7-C2F1-A46262F4B817}"/>
              </a:ext>
            </a:extLst>
          </p:cNvPr>
          <p:cNvSpPr txBox="1"/>
          <p:nvPr/>
        </p:nvSpPr>
        <p:spPr>
          <a:xfrm>
            <a:off x="2826706" y="5298510"/>
            <a:ext cx="6538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3-15: Small address form of scaled-indexed addressing mode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5FCF930-2918-1052-9835-98C4A3448B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9699" y="1190158"/>
            <a:ext cx="68326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62338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93AD84-6F25-D777-6420-3DE3D7C8FCB7}"/>
              </a:ext>
            </a:extLst>
          </p:cNvPr>
          <p:cNvSpPr txBox="1"/>
          <p:nvPr/>
        </p:nvSpPr>
        <p:spPr>
          <a:xfrm>
            <a:off x="2194142" y="5273458"/>
            <a:ext cx="7803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3-16: Small address form of scaled-indexed-plus-constant addressing mode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1A4B5A5-E4BD-D6B5-EEB6-DF9FB30417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9699" y="885695"/>
            <a:ext cx="68326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36011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E34745C-CAB0-EC93-C741-FE17A9DF9F16}"/>
              </a:ext>
            </a:extLst>
          </p:cNvPr>
          <p:cNvSpPr txBox="1"/>
          <p:nvPr/>
        </p:nvSpPr>
        <p:spPr>
          <a:xfrm>
            <a:off x="2551134" y="5260932"/>
            <a:ext cx="7089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3-17: Using an address expression to access data beyond a variable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53D40E7-96BE-76A7-750B-267AABE033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68" t="6210" r="44898" b="72968"/>
          <a:stretch/>
        </p:blipFill>
        <p:spPr>
          <a:xfrm>
            <a:off x="2442236" y="1227736"/>
            <a:ext cx="7307528" cy="3929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081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F1E8D71-5CD7-FEA8-09AB-D9AD9AAC44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 b="76986"/>
          <a:stretch/>
        </p:blipFill>
        <p:spPr>
          <a:xfrm>
            <a:off x="2324100" y="350729"/>
            <a:ext cx="7543800" cy="434324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D7BBEF2-F0C7-CFF3-5C02-976F50A0AD71}"/>
              </a:ext>
            </a:extLst>
          </p:cNvPr>
          <p:cNvSpPr txBox="1"/>
          <p:nvPr/>
        </p:nvSpPr>
        <p:spPr>
          <a:xfrm>
            <a:off x="4233798" y="5260932"/>
            <a:ext cx="3491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1-4: Memory read operation</a:t>
            </a:r>
          </a:p>
        </p:txBody>
      </p:sp>
    </p:spTree>
    <p:extLst>
      <p:ext uri="{BB962C8B-B14F-4D97-AF65-F5344CB8AC3E}">
        <p14:creationId xmlns:p14="http://schemas.microsoft.com/office/powerpoint/2010/main" val="192865529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4F2F0B6-D31E-B692-6B3D-A11E4BD73306}"/>
              </a:ext>
            </a:extLst>
          </p:cNvPr>
          <p:cNvSpPr txBox="1"/>
          <p:nvPr/>
        </p:nvSpPr>
        <p:spPr>
          <a:xfrm>
            <a:off x="3315222" y="5273458"/>
            <a:ext cx="55615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3-18: Stack segment before the push rax operation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56FAE3B-D12E-815C-F81B-739108A008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 b="76073"/>
          <a:stretch/>
        </p:blipFill>
        <p:spPr>
          <a:xfrm>
            <a:off x="2324100" y="513567"/>
            <a:ext cx="7543800" cy="4515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434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7C1B26F-BD25-12F3-CCCD-5C40977761AB}"/>
              </a:ext>
            </a:extLst>
          </p:cNvPr>
          <p:cNvSpPr txBox="1"/>
          <p:nvPr/>
        </p:nvSpPr>
        <p:spPr>
          <a:xfrm>
            <a:off x="3365326" y="5285984"/>
            <a:ext cx="5461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3-19: Stack segment after the push rax operation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CF6873-D069-395D-D48E-814B3160B0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83" t="26301" r="48325" b="47215"/>
          <a:stretch/>
        </p:blipFill>
        <p:spPr>
          <a:xfrm>
            <a:off x="2528386" y="0"/>
            <a:ext cx="7135228" cy="4998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51187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119FA0D-60EC-EB36-E5F8-0E53061124FD}"/>
              </a:ext>
            </a:extLst>
          </p:cNvPr>
          <p:cNvSpPr txBox="1"/>
          <p:nvPr/>
        </p:nvSpPr>
        <p:spPr>
          <a:xfrm>
            <a:off x="3737758" y="5273458"/>
            <a:ext cx="4716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3-20: Memory before a pop rax operation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0FE823-8423-DF73-BEC8-BC99027DA9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69" t="27945" r="48325" b="47397"/>
          <a:stretch/>
        </p:blipFill>
        <p:spPr>
          <a:xfrm>
            <a:off x="2459436" y="338203"/>
            <a:ext cx="7273128" cy="4653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20533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F6D6648-9855-FB50-B182-7743092AE821}"/>
              </a:ext>
            </a:extLst>
          </p:cNvPr>
          <p:cNvSpPr txBox="1"/>
          <p:nvPr/>
        </p:nvSpPr>
        <p:spPr>
          <a:xfrm>
            <a:off x="3670849" y="5285984"/>
            <a:ext cx="4850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3-21: Memory after the pop rax instruction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88C158-59E5-33CA-EAA8-164469B69B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349" t="29406" r="34161" b="42649"/>
          <a:stretch/>
        </p:blipFill>
        <p:spPr>
          <a:xfrm>
            <a:off x="2287135" y="196814"/>
            <a:ext cx="7617730" cy="5273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59112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A2EFA87-4281-10D2-2823-AEA004FB669C}"/>
              </a:ext>
            </a:extLst>
          </p:cNvPr>
          <p:cNvSpPr txBox="1"/>
          <p:nvPr/>
        </p:nvSpPr>
        <p:spPr>
          <a:xfrm>
            <a:off x="4308523" y="5273458"/>
            <a:ext cx="3574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3-22: Stack after pushing RAX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BEBBC5E-DF2E-5131-4FF4-D1680E26D2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462" t="27945" r="32104" b="43379"/>
          <a:stretch/>
        </p:blipFill>
        <p:spPr>
          <a:xfrm>
            <a:off x="2442235" y="-138334"/>
            <a:ext cx="7307528" cy="5411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03662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ECDB61D-AE1E-0DF7-9E5A-EDF1BFF7F25A}"/>
              </a:ext>
            </a:extLst>
          </p:cNvPr>
          <p:cNvSpPr txBox="1"/>
          <p:nvPr/>
        </p:nvSpPr>
        <p:spPr>
          <a:xfrm>
            <a:off x="4314999" y="5273458"/>
            <a:ext cx="3562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3-23: Stack after pushing RBX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92FCEB-5E30-B136-CA3B-032F0F480E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919" t="27580" r="35032" b="42649"/>
          <a:stretch/>
        </p:blipFill>
        <p:spPr>
          <a:xfrm>
            <a:off x="2697593" y="-160318"/>
            <a:ext cx="6796812" cy="5618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24351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1D48828-05C0-0EE9-68C8-5CF1A9E2A64A}"/>
              </a:ext>
            </a:extLst>
          </p:cNvPr>
          <p:cNvSpPr txBox="1"/>
          <p:nvPr/>
        </p:nvSpPr>
        <p:spPr>
          <a:xfrm>
            <a:off x="4292493" y="5273458"/>
            <a:ext cx="3607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3-24: Stack after popping RAX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4623512-A83C-40F7-77AF-1CF6AE83B4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105" t="27762" r="34212" b="42100"/>
          <a:stretch/>
        </p:blipFill>
        <p:spPr>
          <a:xfrm>
            <a:off x="2423451" y="0"/>
            <a:ext cx="7345096" cy="5687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49340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9E34B07-29A5-1C68-7E8A-75509C33533C}"/>
              </a:ext>
            </a:extLst>
          </p:cNvPr>
          <p:cNvSpPr txBox="1"/>
          <p:nvPr/>
        </p:nvSpPr>
        <p:spPr>
          <a:xfrm>
            <a:off x="4298969" y="5248406"/>
            <a:ext cx="3594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3-25: Stack after popping RBX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C890E8A-7EED-3E89-A058-4B1AD75FDB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224" t="28494" r="34447" b="43196"/>
          <a:stretch/>
        </p:blipFill>
        <p:spPr>
          <a:xfrm>
            <a:off x="2450156" y="-94314"/>
            <a:ext cx="7291686" cy="5342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90240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375C15F-4B10-B851-E7A2-0E3173A2EAD7}"/>
              </a:ext>
            </a:extLst>
          </p:cNvPr>
          <p:cNvSpPr txBox="1"/>
          <p:nvPr/>
        </p:nvSpPr>
        <p:spPr>
          <a:xfrm>
            <a:off x="3136279" y="5260932"/>
            <a:ext cx="5919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3-26:Removing data from the stack, before add rsp, 16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05B3D2-A2EE-BD37-4403-FDBFA808B4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286" t="31781" r="36901" b="52146"/>
          <a:stretch/>
        </p:blipFill>
        <p:spPr>
          <a:xfrm>
            <a:off x="3545214" y="1803748"/>
            <a:ext cx="5101570" cy="3033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54620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658F1FF-4A31-3735-2474-17097018E99F}"/>
              </a:ext>
            </a:extLst>
          </p:cNvPr>
          <p:cNvSpPr txBox="1"/>
          <p:nvPr/>
        </p:nvSpPr>
        <p:spPr>
          <a:xfrm>
            <a:off x="3192544" y="5260932"/>
            <a:ext cx="5806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3-27: Removing data from the stack, after add rsp, 16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8CFD7A-6EC3-CF51-DE82-2933786955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859" t="29041" r="36216" b="52877"/>
          <a:stretch/>
        </p:blipFill>
        <p:spPr>
          <a:xfrm>
            <a:off x="3235013" y="1227736"/>
            <a:ext cx="5721972" cy="3412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5378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6B636E3-D685-2E5A-9ADE-A48FB1E895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53" r="42613" b="55799"/>
          <a:stretch/>
        </p:blipFill>
        <p:spPr>
          <a:xfrm>
            <a:off x="3670127" y="0"/>
            <a:ext cx="4868958" cy="521356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F6D13C1-3E39-F42A-B8FD-28E93906383E}"/>
              </a:ext>
            </a:extLst>
          </p:cNvPr>
          <p:cNvSpPr txBox="1"/>
          <p:nvPr/>
        </p:nvSpPr>
        <p:spPr>
          <a:xfrm>
            <a:off x="3197706" y="5213564"/>
            <a:ext cx="5796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1-5: Byte, word, and double-word storage in memory</a:t>
            </a:r>
          </a:p>
        </p:txBody>
      </p:sp>
    </p:spTree>
    <p:extLst>
      <p:ext uri="{BB962C8B-B14F-4D97-AF65-F5344CB8AC3E}">
        <p14:creationId xmlns:p14="http://schemas.microsoft.com/office/powerpoint/2010/main" val="211251979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5FD8CFD-806F-524C-ABCA-4B05FE254EBE}"/>
              </a:ext>
            </a:extLst>
          </p:cNvPr>
          <p:cNvSpPr txBox="1"/>
          <p:nvPr/>
        </p:nvSpPr>
        <p:spPr>
          <a:xfrm>
            <a:off x="3895814" y="5260932"/>
            <a:ext cx="4400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3-28: Stack after pushing RAX and RBX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1831613-861C-C48F-8FD8-76245E2E96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514" t="30502" r="36673" b="51416"/>
          <a:stretch/>
        </p:blipFill>
        <p:spPr>
          <a:xfrm>
            <a:off x="3545215" y="1478071"/>
            <a:ext cx="5101570" cy="3412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13869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C50EAFA-3473-5619-5EC0-475468F78C40}"/>
              </a:ext>
            </a:extLst>
          </p:cNvPr>
          <p:cNvSpPr txBox="1"/>
          <p:nvPr/>
        </p:nvSpPr>
        <p:spPr>
          <a:xfrm>
            <a:off x="4373541" y="5285984"/>
            <a:ext cx="3444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4-1: Array layout in memory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13E036F-096D-736B-3EA0-84AD8AA380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885" t="6210" r="14512" b="82463"/>
          <a:stretch/>
        </p:blipFill>
        <p:spPr>
          <a:xfrm>
            <a:off x="1976859" y="1291346"/>
            <a:ext cx="8238282" cy="2137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83443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76F6B1F-9AC3-3293-242C-59FF8F926BD5}"/>
              </a:ext>
            </a:extLst>
          </p:cNvPr>
          <p:cNvSpPr txBox="1"/>
          <p:nvPr/>
        </p:nvSpPr>
        <p:spPr>
          <a:xfrm>
            <a:off x="3001274" y="5298510"/>
            <a:ext cx="6189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4-2: Mapping a 4×4 array to sequential memory locations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2F56B2-6225-171A-CC17-679542C629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713" t="38539" r="27534" b="33516"/>
          <a:stretch/>
        </p:blipFill>
        <p:spPr>
          <a:xfrm>
            <a:off x="3097112" y="24674"/>
            <a:ext cx="5997774" cy="5273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22464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1C57549-1D9D-1831-27CE-691F7E05D3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68" t="1461" r="46725" b="66027"/>
          <a:stretch/>
        </p:blipFill>
        <p:spPr>
          <a:xfrm>
            <a:off x="3444657" y="0"/>
            <a:ext cx="7031878" cy="61357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E3F5CE5-FA92-BFF4-1468-DEBE6D43B465}"/>
              </a:ext>
            </a:extLst>
          </p:cNvPr>
          <p:cNvSpPr txBox="1"/>
          <p:nvPr/>
        </p:nvSpPr>
        <p:spPr>
          <a:xfrm>
            <a:off x="3856733" y="5766398"/>
            <a:ext cx="4478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4-3: Row-major array element ordering</a:t>
            </a:r>
          </a:p>
        </p:txBody>
      </p:sp>
    </p:spTree>
    <p:extLst>
      <p:ext uri="{BB962C8B-B14F-4D97-AF65-F5344CB8AC3E}">
        <p14:creationId xmlns:p14="http://schemas.microsoft.com/office/powerpoint/2010/main" val="395554844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0502200-D258-CE2C-1F65-70327A33728F}"/>
              </a:ext>
            </a:extLst>
          </p:cNvPr>
          <p:cNvSpPr txBox="1"/>
          <p:nvPr/>
        </p:nvSpPr>
        <p:spPr>
          <a:xfrm>
            <a:off x="3072704" y="5298510"/>
            <a:ext cx="6046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4-4: Another view of row-major ordering for a 4×4 array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019E814-2ADA-3CB3-6A79-5614D40902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4212" b="74429"/>
          <a:stretch/>
        </p:blipFill>
        <p:spPr>
          <a:xfrm>
            <a:off x="1887465" y="25052"/>
            <a:ext cx="8417070" cy="4825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32189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D62A97B-E9E1-71B9-00CE-7C86917EB45C}"/>
              </a:ext>
            </a:extLst>
          </p:cNvPr>
          <p:cNvSpPr txBox="1"/>
          <p:nvPr/>
        </p:nvSpPr>
        <p:spPr>
          <a:xfrm>
            <a:off x="3589416" y="5285984"/>
            <a:ext cx="5013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4-5: Viewing a 4×4 array as an array of arrays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98435E-E431-8113-58AD-013717A06B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82" t="3835" r="61575" b="67671"/>
          <a:stretch/>
        </p:blipFill>
        <p:spPr>
          <a:xfrm>
            <a:off x="3520319" y="93206"/>
            <a:ext cx="5151360" cy="5377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8795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10BF32D-5A5F-7BF4-AC34-2DF6F9ADAC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54" t="1644" r="48325" b="67306"/>
          <a:stretch/>
        </p:blipFill>
        <p:spPr>
          <a:xfrm>
            <a:off x="2511111" y="0"/>
            <a:ext cx="7169778" cy="585981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CE9481C-CF06-D406-3C15-A2EC135B6D07}"/>
              </a:ext>
            </a:extLst>
          </p:cNvPr>
          <p:cNvSpPr txBox="1"/>
          <p:nvPr/>
        </p:nvSpPr>
        <p:spPr>
          <a:xfrm>
            <a:off x="3694381" y="5675152"/>
            <a:ext cx="4803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4-6: Column-major array element ordering</a:t>
            </a:r>
          </a:p>
        </p:txBody>
      </p:sp>
    </p:spTree>
    <p:extLst>
      <p:ext uri="{BB962C8B-B14F-4D97-AF65-F5344CB8AC3E}">
        <p14:creationId xmlns:p14="http://schemas.microsoft.com/office/powerpoint/2010/main" val="84229518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E72C597-E569-816C-7223-C84FB4B286CB}"/>
              </a:ext>
            </a:extLst>
          </p:cNvPr>
          <p:cNvSpPr txBox="1"/>
          <p:nvPr/>
        </p:nvSpPr>
        <p:spPr>
          <a:xfrm>
            <a:off x="3510356" y="5273458"/>
            <a:ext cx="51712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4-7: Student data structure storage in memory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85D5C0-F4F1-4103-F69A-F96D374022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12" r="44211" b="87032"/>
          <a:stretch/>
        </p:blipFill>
        <p:spPr>
          <a:xfrm>
            <a:off x="2235308" y="1891430"/>
            <a:ext cx="7721382" cy="2447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08807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7EEDFFC-89C8-6627-8631-AF319A45753E}"/>
              </a:ext>
            </a:extLst>
          </p:cNvPr>
          <p:cNvSpPr txBox="1"/>
          <p:nvPr/>
        </p:nvSpPr>
        <p:spPr>
          <a:xfrm>
            <a:off x="3403371" y="5298510"/>
            <a:ext cx="5385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4-8: Layout of a union versus a structure variable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892288E-980F-6B01-F9A3-50A0E9FFDB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551" t="4749" r="44721" b="78082"/>
          <a:stretch/>
        </p:blipFill>
        <p:spPr>
          <a:xfrm>
            <a:off x="2697285" y="1190158"/>
            <a:ext cx="6797430" cy="3453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15664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121BCF6-576B-8516-8C3D-04382A5CF762}"/>
              </a:ext>
            </a:extLst>
          </p:cNvPr>
          <p:cNvSpPr txBox="1"/>
          <p:nvPr/>
        </p:nvSpPr>
        <p:spPr>
          <a:xfrm>
            <a:off x="2994093" y="5298510"/>
            <a:ext cx="620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5-1: Stack contents before ret in the </a:t>
            </a:r>
            <a:r>
              <a:rPr lang="en-US" dirty="0" err="1"/>
              <a:t>MessedUp</a:t>
            </a:r>
            <a:r>
              <a:rPr lang="en-US" dirty="0"/>
              <a:t> procedure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C8F9ED3-0C89-03E0-934B-F3B227D77A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5049" b="72420"/>
          <a:stretch/>
        </p:blipFill>
        <p:spPr>
          <a:xfrm>
            <a:off x="3764843" y="0"/>
            <a:ext cx="5433064" cy="5548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0917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595A513-0D3B-A45E-CFED-FFB75C95C0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3632" b="89224"/>
          <a:stretch/>
        </p:blipFill>
        <p:spPr>
          <a:xfrm>
            <a:off x="3352470" y="1946477"/>
            <a:ext cx="5487058" cy="20336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780C658-A14C-CBBD-DE25-AEBF9ADF1E0E}"/>
              </a:ext>
            </a:extLst>
          </p:cNvPr>
          <p:cNvSpPr txBox="1"/>
          <p:nvPr/>
        </p:nvSpPr>
        <p:spPr>
          <a:xfrm>
            <a:off x="4807730" y="5278002"/>
            <a:ext cx="25765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2-1: Bit numbering</a:t>
            </a:r>
          </a:p>
        </p:txBody>
      </p:sp>
    </p:spTree>
    <p:extLst>
      <p:ext uri="{BB962C8B-B14F-4D97-AF65-F5344CB8AC3E}">
        <p14:creationId xmlns:p14="http://schemas.microsoft.com/office/powerpoint/2010/main" val="246220361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FB53C5A-9FFE-AA69-2F8B-6069CF470EA3}"/>
              </a:ext>
            </a:extLst>
          </p:cNvPr>
          <p:cNvSpPr txBox="1"/>
          <p:nvPr/>
        </p:nvSpPr>
        <p:spPr>
          <a:xfrm>
            <a:off x="3610287" y="5285984"/>
            <a:ext cx="4971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5-2: Stack contents before ret in messedUp2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AA9261F-0473-BF3B-F549-0544A3E7DB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7558" b="77352"/>
          <a:stretch/>
        </p:blipFill>
        <p:spPr>
          <a:xfrm>
            <a:off x="2019998" y="187889"/>
            <a:ext cx="8152004" cy="4556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67514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85483E6-B3F1-3411-236D-FBB941C89FA7}"/>
              </a:ext>
            </a:extLst>
          </p:cNvPr>
          <p:cNvSpPr txBox="1"/>
          <p:nvPr/>
        </p:nvSpPr>
        <p:spPr>
          <a:xfrm>
            <a:off x="2846713" y="5675787"/>
            <a:ext cx="6498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5-3: Stack organization immediately upon entry into </a:t>
            </a:r>
            <a:r>
              <a:rPr lang="en-US" dirty="0" err="1"/>
              <a:t>ARDemo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E27477-1A7F-9EC5-4367-7234F3295F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5758" b="69498"/>
          <a:stretch/>
        </p:blipFill>
        <p:spPr>
          <a:xfrm>
            <a:off x="4022437" y="-275573"/>
            <a:ext cx="5322850" cy="6136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30409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4FEC0A8-773B-E0CD-7985-2AC1AB64638F}"/>
              </a:ext>
            </a:extLst>
          </p:cNvPr>
          <p:cNvSpPr txBox="1"/>
          <p:nvPr/>
        </p:nvSpPr>
        <p:spPr>
          <a:xfrm>
            <a:off x="4075575" y="5298510"/>
            <a:ext cx="4040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5-4: Activation record for </a:t>
            </a:r>
            <a:r>
              <a:rPr lang="en-US" dirty="0" err="1"/>
              <a:t>ARDemo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AFCA90-04C7-030A-DF6B-6539B3649C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4813" b="64384"/>
          <a:stretch/>
        </p:blipFill>
        <p:spPr>
          <a:xfrm>
            <a:off x="4044844" y="0"/>
            <a:ext cx="4102311" cy="537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61192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B76FDAD-A598-10B3-D688-52753B56133C}"/>
              </a:ext>
            </a:extLst>
          </p:cNvPr>
          <p:cNvSpPr txBox="1"/>
          <p:nvPr/>
        </p:nvSpPr>
        <p:spPr>
          <a:xfrm>
            <a:off x="3105758" y="5311036"/>
            <a:ext cx="5980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5-5: Offsets of objects in the </a:t>
            </a:r>
            <a:r>
              <a:rPr lang="en-US" dirty="0" err="1"/>
              <a:t>ARDemo</a:t>
            </a:r>
            <a:r>
              <a:rPr lang="en-US" dirty="0"/>
              <a:t> activation record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02365DE-9189-A2E5-9BE3-0B5C386A9A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3158" b="65297"/>
          <a:stretch/>
        </p:blipFill>
        <p:spPr>
          <a:xfrm>
            <a:off x="3948368" y="75185"/>
            <a:ext cx="4295262" cy="5235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11893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EA7D453-E2C5-A767-6065-C18DC0776EB1}"/>
              </a:ext>
            </a:extLst>
          </p:cNvPr>
          <p:cNvSpPr txBox="1"/>
          <p:nvPr/>
        </p:nvSpPr>
        <p:spPr>
          <a:xfrm>
            <a:off x="3354929" y="5348614"/>
            <a:ext cx="5482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5-6: Activation record for the </a:t>
            </a:r>
            <a:r>
              <a:rPr lang="en-US" dirty="0" err="1"/>
              <a:t>LocalVars</a:t>
            </a:r>
            <a:r>
              <a:rPr lang="en-US" dirty="0"/>
              <a:t> procedure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71F362-1230-917F-36E7-9F3D4900BF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1503" b="68037"/>
          <a:stretch/>
        </p:blipFill>
        <p:spPr>
          <a:xfrm>
            <a:off x="3354929" y="-413360"/>
            <a:ext cx="5984282" cy="6429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84607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3AE6696-E2A4-9B13-B238-86F391669452}"/>
              </a:ext>
            </a:extLst>
          </p:cNvPr>
          <p:cNvSpPr txBox="1"/>
          <p:nvPr/>
        </p:nvSpPr>
        <p:spPr>
          <a:xfrm>
            <a:off x="3752762" y="5285984"/>
            <a:ext cx="4686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5-7: Stack layout upon entry into </a:t>
            </a:r>
            <a:r>
              <a:rPr lang="en-US" dirty="0" err="1"/>
              <a:t>CallProc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A89122B-4FDD-002A-BEA4-7879B9984B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478" t="3288" r="52048" b="72603"/>
          <a:stretch/>
        </p:blipFill>
        <p:spPr>
          <a:xfrm>
            <a:off x="3027923" y="137786"/>
            <a:ext cx="6136154" cy="4849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47094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C81A908-DC5E-830D-EAB4-E2F9F5620938}"/>
              </a:ext>
            </a:extLst>
          </p:cNvPr>
          <p:cNvSpPr txBox="1"/>
          <p:nvPr/>
        </p:nvSpPr>
        <p:spPr>
          <a:xfrm>
            <a:off x="2210962" y="5311036"/>
            <a:ext cx="77700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5-8: Activation record for </a:t>
            </a:r>
            <a:r>
              <a:rPr lang="en-US" dirty="0" err="1"/>
              <a:t>CallProc</a:t>
            </a:r>
            <a:r>
              <a:rPr lang="en-US" dirty="0"/>
              <a:t> after standard entry sequence execution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081B9C-63BB-741D-D0D6-C765EB0765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23" t="19909" r="59849" b="50000"/>
          <a:stretch/>
        </p:blipFill>
        <p:spPr>
          <a:xfrm>
            <a:off x="3652590" y="77174"/>
            <a:ext cx="4886819" cy="5296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06633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DCDE462-B782-4C3F-51EA-F5076EC74F78}"/>
              </a:ext>
            </a:extLst>
          </p:cNvPr>
          <p:cNvSpPr txBox="1"/>
          <p:nvPr/>
        </p:nvSpPr>
        <p:spPr>
          <a:xfrm>
            <a:off x="4398964" y="5260489"/>
            <a:ext cx="3394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6-1: A floating-point format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125A0A-355C-A2F6-F7B6-759AD9BBC5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5043" b="92314"/>
          <a:stretch/>
        </p:blipFill>
        <p:spPr>
          <a:xfrm>
            <a:off x="3458914" y="2703741"/>
            <a:ext cx="5274172" cy="1450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60680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A63CAD5-82C0-92FE-07FC-FA5499CBCF40}"/>
              </a:ext>
            </a:extLst>
          </p:cNvPr>
          <p:cNvSpPr txBox="1"/>
          <p:nvPr/>
        </p:nvSpPr>
        <p:spPr>
          <a:xfrm>
            <a:off x="3979010" y="5273458"/>
            <a:ext cx="4233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6-2: FPU floating-point register stack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EA09A1F-C1B7-1CC5-4280-9AAA8AE2B0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288" t="3837" r="34021" b="80821"/>
          <a:stretch/>
        </p:blipFill>
        <p:spPr>
          <a:xfrm>
            <a:off x="2121734" y="2010540"/>
            <a:ext cx="7948532" cy="2836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17450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1EF4624-9040-A5AD-5450-2BEBE0BC18D1}"/>
              </a:ext>
            </a:extLst>
          </p:cNvPr>
          <p:cNvSpPr txBox="1"/>
          <p:nvPr/>
        </p:nvSpPr>
        <p:spPr>
          <a:xfrm>
            <a:off x="4548749" y="5285984"/>
            <a:ext cx="3094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6-3: FPU control register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138A31-03E3-5818-D564-1698839E37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843" t="6758" r="30648" b="64018"/>
          <a:stretch/>
        </p:blipFill>
        <p:spPr>
          <a:xfrm>
            <a:off x="1924180" y="66782"/>
            <a:ext cx="8343638" cy="5403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505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7F95A50-3C24-4B8A-7337-CC45B93E3A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4089" b="85753"/>
          <a:stretch/>
        </p:blipFill>
        <p:spPr>
          <a:xfrm>
            <a:off x="3386945" y="1190158"/>
            <a:ext cx="5418108" cy="268872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586790F-9BDE-662E-9AEB-3104D97A9CA3}"/>
              </a:ext>
            </a:extLst>
          </p:cNvPr>
          <p:cNvSpPr txBox="1"/>
          <p:nvPr/>
        </p:nvSpPr>
        <p:spPr>
          <a:xfrm>
            <a:off x="4299482" y="5298510"/>
            <a:ext cx="3593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2-2: The two nibbles in a byte</a:t>
            </a:r>
          </a:p>
        </p:txBody>
      </p:sp>
    </p:spTree>
    <p:extLst>
      <p:ext uri="{BB962C8B-B14F-4D97-AF65-F5344CB8AC3E}">
        <p14:creationId xmlns:p14="http://schemas.microsoft.com/office/powerpoint/2010/main" val="249505794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D846145-4675-D402-2EF5-4B82BB46DE7A}"/>
              </a:ext>
            </a:extLst>
          </p:cNvPr>
          <p:cNvSpPr txBox="1"/>
          <p:nvPr/>
        </p:nvSpPr>
        <p:spPr>
          <a:xfrm>
            <a:off x="4401144" y="5273458"/>
            <a:ext cx="3389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6-4: The FPU status register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7FC3841-6CA2-DC65-F903-CC2DAE1914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297" t="6210" r="34815" b="69680"/>
          <a:stretch/>
        </p:blipFill>
        <p:spPr>
          <a:xfrm>
            <a:off x="2318235" y="676406"/>
            <a:ext cx="7555528" cy="4458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6514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89D60B5-5F3B-59CC-B4C9-EE6849A089A4}"/>
              </a:ext>
            </a:extLst>
          </p:cNvPr>
          <p:cNvSpPr txBox="1"/>
          <p:nvPr/>
        </p:nvSpPr>
        <p:spPr>
          <a:xfrm>
            <a:off x="4759890" y="5874707"/>
            <a:ext cx="33331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6-5: Floating-point formats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F572E2-5E17-51EF-7FAA-BB5CF5649F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649" t="4201" r="35901" b="73333"/>
          <a:stretch/>
        </p:blipFill>
        <p:spPr>
          <a:xfrm>
            <a:off x="2542783" y="1351884"/>
            <a:ext cx="7774534" cy="4154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79834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51F3D68-A5EC-BE26-0104-D7A9DD91B515}"/>
              </a:ext>
            </a:extLst>
          </p:cNvPr>
          <p:cNvSpPr txBox="1"/>
          <p:nvPr/>
        </p:nvSpPr>
        <p:spPr>
          <a:xfrm>
            <a:off x="4529609" y="5273458"/>
            <a:ext cx="3132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6-6: FPU integer formats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005F798-5F85-9CF5-535F-4F175099ED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44" t="1278" r="36671" b="79909"/>
          <a:stretch/>
        </p:blipFill>
        <p:spPr>
          <a:xfrm>
            <a:off x="2178238" y="1177632"/>
            <a:ext cx="7835524" cy="347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74003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EDD824C-D7EC-62D3-0AE1-C82CB6A1F8A0}"/>
              </a:ext>
            </a:extLst>
          </p:cNvPr>
          <p:cNvSpPr txBox="1"/>
          <p:nvPr/>
        </p:nvSpPr>
        <p:spPr>
          <a:xfrm>
            <a:off x="4192177" y="5285984"/>
            <a:ext cx="38076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6-7: FPU packed decimal format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216AEAE-5D9B-3233-A56B-E2AFB69E42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90" t="1826" r="33299" b="84658"/>
          <a:stretch/>
        </p:blipFill>
        <p:spPr>
          <a:xfrm>
            <a:off x="1671666" y="2255198"/>
            <a:ext cx="8848668" cy="2499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66825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AAAD895-2DF0-F0A1-F443-4B213ED8CC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5666" b="52146"/>
          <a:stretch/>
        </p:blipFill>
        <p:spPr>
          <a:xfrm>
            <a:off x="3446318" y="0"/>
            <a:ext cx="5278820" cy="601668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68BA4AB-2630-7FB3-E457-8BA2575FC404}"/>
              </a:ext>
            </a:extLst>
          </p:cNvPr>
          <p:cNvSpPr txBox="1"/>
          <p:nvPr/>
        </p:nvSpPr>
        <p:spPr>
          <a:xfrm>
            <a:off x="3063599" y="5647352"/>
            <a:ext cx="6064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7-1: if/then/else/endif and if/then/endif statement flow</a:t>
            </a:r>
          </a:p>
        </p:txBody>
      </p:sp>
    </p:spTree>
    <p:extLst>
      <p:ext uri="{BB962C8B-B14F-4D97-AF65-F5344CB8AC3E}">
        <p14:creationId xmlns:p14="http://schemas.microsoft.com/office/powerpoint/2010/main" val="275471623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1DFC395-7649-2867-CC1E-9B6BD52C1752}"/>
              </a:ext>
            </a:extLst>
          </p:cNvPr>
          <p:cNvSpPr txBox="1"/>
          <p:nvPr/>
        </p:nvSpPr>
        <p:spPr>
          <a:xfrm>
            <a:off x="3620963" y="5207605"/>
            <a:ext cx="4950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7-2: Continue destination for the for(;;) loop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1715550-B867-D3CD-FA79-97AD04E527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03" t="8770" r="50000" b="71324"/>
          <a:stretch/>
        </p:blipFill>
        <p:spPr>
          <a:xfrm>
            <a:off x="3095759" y="1465729"/>
            <a:ext cx="6000482" cy="3680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90955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FEED337-4A03-CF8F-7051-C04E6C08ACE2}"/>
              </a:ext>
            </a:extLst>
          </p:cNvPr>
          <p:cNvSpPr txBox="1"/>
          <p:nvPr/>
        </p:nvSpPr>
        <p:spPr>
          <a:xfrm>
            <a:off x="3633755" y="5285984"/>
            <a:ext cx="49244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7-3: Continue destination for the while loop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1C62F4-6159-391A-20F6-DC45D017DA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776" r="56665" b="70228"/>
          <a:stretch/>
        </p:blipFill>
        <p:spPr>
          <a:xfrm>
            <a:off x="3058043" y="1108368"/>
            <a:ext cx="6075914" cy="3512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50708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120D3C2-0B92-4462-DA75-45520DF03702}"/>
              </a:ext>
            </a:extLst>
          </p:cNvPr>
          <p:cNvSpPr txBox="1"/>
          <p:nvPr/>
        </p:nvSpPr>
        <p:spPr>
          <a:xfrm>
            <a:off x="3754012" y="5285984"/>
            <a:ext cx="4683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7-4: Continue destination for the for loop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FAB2A24-B55D-5843-623D-2C01BE41D0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333" t="12968" r="33059" b="68402"/>
          <a:stretch/>
        </p:blipFill>
        <p:spPr>
          <a:xfrm>
            <a:off x="2127553" y="1202684"/>
            <a:ext cx="7936894" cy="3444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56565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09221A9-3E77-BCBE-B375-F721FDC1E84D}"/>
              </a:ext>
            </a:extLst>
          </p:cNvPr>
          <p:cNvSpPr txBox="1"/>
          <p:nvPr/>
        </p:nvSpPr>
        <p:spPr>
          <a:xfrm>
            <a:off x="3310365" y="5273458"/>
            <a:ext cx="5571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7-5: Continue destination for the </a:t>
            </a:r>
            <a:r>
              <a:rPr lang="en-US" dirty="0" err="1"/>
              <a:t>repeat..until</a:t>
            </a:r>
            <a:r>
              <a:rPr lang="en-US" dirty="0"/>
              <a:t> loop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DA0CBD-CEC2-7DA3-CE6C-C9F7BBA93B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66" t="10228" r="53774" b="69680"/>
          <a:stretch/>
        </p:blipFill>
        <p:spPr>
          <a:xfrm>
            <a:off x="3056291" y="1070789"/>
            <a:ext cx="6079418" cy="3715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06800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9639E4C-5FD2-EFA8-F49A-4D3A2F8D0A64}"/>
              </a:ext>
            </a:extLst>
          </p:cNvPr>
          <p:cNvSpPr txBox="1"/>
          <p:nvPr/>
        </p:nvSpPr>
        <p:spPr>
          <a:xfrm>
            <a:off x="4566478" y="5987441"/>
            <a:ext cx="3059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8-1: Multi-digit addition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2E01334-3E44-D86D-5562-C612798446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480" t="4567" r="45102" b="51781"/>
          <a:stretch/>
        </p:blipFill>
        <p:spPr>
          <a:xfrm>
            <a:off x="3719992" y="237995"/>
            <a:ext cx="4752013" cy="5650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3641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51F56BC-259B-AA42-F43F-452386FCCB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872" r="50000" b="78265"/>
          <a:stretch/>
        </p:blipFill>
        <p:spPr>
          <a:xfrm>
            <a:off x="2324100" y="2498317"/>
            <a:ext cx="7543800" cy="186136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B023119-A6F0-97AB-1CB8-E84F0154E503}"/>
              </a:ext>
            </a:extLst>
          </p:cNvPr>
          <p:cNvSpPr txBox="1"/>
          <p:nvPr/>
        </p:nvSpPr>
        <p:spPr>
          <a:xfrm>
            <a:off x="4442855" y="5235880"/>
            <a:ext cx="3306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2-3: Bit numbers in a word</a:t>
            </a:r>
          </a:p>
        </p:txBody>
      </p:sp>
    </p:spTree>
    <p:extLst>
      <p:ext uri="{BB962C8B-B14F-4D97-AF65-F5344CB8AC3E}">
        <p14:creationId xmlns:p14="http://schemas.microsoft.com/office/powerpoint/2010/main" val="96510537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08F9913-A72C-B1E5-16F4-4E6D195C1AFF}"/>
              </a:ext>
            </a:extLst>
          </p:cNvPr>
          <p:cNvSpPr txBox="1"/>
          <p:nvPr/>
        </p:nvSpPr>
        <p:spPr>
          <a:xfrm>
            <a:off x="3777545" y="5285984"/>
            <a:ext cx="4636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8-2: Adding two 192-bit objects together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087867-FF35-FAC5-C6BA-63446AEB18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817" t="7124" r="32095" b="56712"/>
          <a:stretch/>
        </p:blipFill>
        <p:spPr>
          <a:xfrm>
            <a:off x="3094427" y="133265"/>
            <a:ext cx="6003146" cy="5015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04507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AE97DF2-12BB-4E02-3E12-B6A64CB89F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559" t="6096" r="34979" b="31507"/>
          <a:stretch/>
        </p:blipFill>
        <p:spPr>
          <a:xfrm>
            <a:off x="3052174" y="21828"/>
            <a:ext cx="4354033" cy="63458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CBCD203-B5F3-1AC6-53C0-D961568438DE}"/>
              </a:ext>
            </a:extLst>
          </p:cNvPr>
          <p:cNvSpPr txBox="1"/>
          <p:nvPr/>
        </p:nvSpPr>
        <p:spPr>
          <a:xfrm>
            <a:off x="4309613" y="5799551"/>
            <a:ext cx="3572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8-3: Multi-digit multiplication</a:t>
            </a:r>
          </a:p>
        </p:txBody>
      </p:sp>
    </p:spTree>
    <p:extLst>
      <p:ext uri="{BB962C8B-B14F-4D97-AF65-F5344CB8AC3E}">
        <p14:creationId xmlns:p14="http://schemas.microsoft.com/office/powerpoint/2010/main" val="147797356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B960BE8-FE26-B239-D5DC-659A304E0066}"/>
              </a:ext>
            </a:extLst>
          </p:cNvPr>
          <p:cNvSpPr txBox="1"/>
          <p:nvPr/>
        </p:nvSpPr>
        <p:spPr>
          <a:xfrm>
            <a:off x="3620022" y="5937337"/>
            <a:ext cx="4391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8-4: Extended-precision multiplication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4810910-1BD9-4EB3-2502-324F24565D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538" t="10958" r="32577" b="34612"/>
          <a:stretch/>
        </p:blipFill>
        <p:spPr>
          <a:xfrm>
            <a:off x="3941231" y="307074"/>
            <a:ext cx="4309538" cy="5535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03448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CD12AE5-B3AA-3F54-46C1-3E56EF8C61E7}"/>
              </a:ext>
            </a:extLst>
          </p:cNvPr>
          <p:cNvSpPr txBox="1"/>
          <p:nvPr/>
        </p:nvSpPr>
        <p:spPr>
          <a:xfrm>
            <a:off x="4116291" y="5285984"/>
            <a:ext cx="39594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8-5: Manual digit-by-digit division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73B7555-2027-C990-9C92-2D855E8D9F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4985" b="64018"/>
          <a:stretch/>
        </p:blipFill>
        <p:spPr>
          <a:xfrm>
            <a:off x="2677641" y="25052"/>
            <a:ext cx="6836718" cy="4990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67684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28C97B9-7358-C74F-6E90-D0D5E3DE72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8598" b="47580"/>
          <a:stretch/>
        </p:blipFill>
        <p:spPr>
          <a:xfrm>
            <a:off x="3405671" y="37578"/>
            <a:ext cx="5380658" cy="605818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562856B-A878-327D-BB14-D1BD8E771E9B}"/>
              </a:ext>
            </a:extLst>
          </p:cNvPr>
          <p:cNvSpPr txBox="1"/>
          <p:nvPr/>
        </p:nvSpPr>
        <p:spPr>
          <a:xfrm>
            <a:off x="4190799" y="6058180"/>
            <a:ext cx="3810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8-6: Longhand division in binary</a:t>
            </a:r>
          </a:p>
        </p:txBody>
      </p:sp>
    </p:spTree>
    <p:extLst>
      <p:ext uri="{BB962C8B-B14F-4D97-AF65-F5344CB8AC3E}">
        <p14:creationId xmlns:p14="http://schemas.microsoft.com/office/powerpoint/2010/main" val="352350337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BEBAFC0-AA0E-40CE-7223-3EA344B305CF}"/>
              </a:ext>
            </a:extLst>
          </p:cNvPr>
          <p:cNvSpPr txBox="1"/>
          <p:nvPr/>
        </p:nvSpPr>
        <p:spPr>
          <a:xfrm>
            <a:off x="3870542" y="5761973"/>
            <a:ext cx="37137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8-7: 128-bit shift left operation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ABCCA9-5442-CAA5-5828-9AB1232246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03" t="3105" r="28582" b="82648"/>
          <a:stretch/>
        </p:blipFill>
        <p:spPr>
          <a:xfrm>
            <a:off x="1594272" y="1741117"/>
            <a:ext cx="9003456" cy="2634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64039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D394A7B-C06E-45D6-D827-9D80465D16BC}"/>
              </a:ext>
            </a:extLst>
          </p:cNvPr>
          <p:cNvSpPr txBox="1"/>
          <p:nvPr/>
        </p:nvSpPr>
        <p:spPr>
          <a:xfrm>
            <a:off x="4798337" y="5273458"/>
            <a:ext cx="2595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8-8: shld operation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A0431A4-5355-98F2-F154-D49281F061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605" t="4566" r="37867" b="82280"/>
          <a:stretch/>
        </p:blipFill>
        <p:spPr>
          <a:xfrm>
            <a:off x="2091038" y="1665960"/>
            <a:ext cx="8009924" cy="2646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30291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FA759D5-F7B3-E5B9-D278-2CDD73609ADE}"/>
              </a:ext>
            </a:extLst>
          </p:cNvPr>
          <p:cNvSpPr txBox="1"/>
          <p:nvPr/>
        </p:nvSpPr>
        <p:spPr>
          <a:xfrm>
            <a:off x="4786282" y="5260932"/>
            <a:ext cx="2619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8-9: shrd operation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E099A53-2ADC-5AD4-8D81-BFE07F19D8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77" t="2739" r="39758" b="80457"/>
          <a:stretch/>
        </p:blipFill>
        <p:spPr>
          <a:xfrm>
            <a:off x="1870534" y="1412308"/>
            <a:ext cx="8450930" cy="3380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49094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DA946F8-6D63-7F71-40F8-00D3735E9D93}"/>
              </a:ext>
            </a:extLst>
          </p:cNvPr>
          <p:cNvSpPr txBox="1"/>
          <p:nvPr/>
        </p:nvSpPr>
        <p:spPr>
          <a:xfrm>
            <a:off x="2696191" y="5285984"/>
            <a:ext cx="679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11-1: Packed and scalar single-precision floating-point data type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92DF6B-8864-819A-CDF5-2A43EF95D2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335" t="3653" r="28481" b="80639"/>
          <a:stretch/>
        </p:blipFill>
        <p:spPr>
          <a:xfrm>
            <a:off x="1806757" y="1853852"/>
            <a:ext cx="8578486" cy="2904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86438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1D269CF-F82E-D609-04FA-1F8E3300FB73}"/>
              </a:ext>
            </a:extLst>
          </p:cNvPr>
          <p:cNvSpPr txBox="1"/>
          <p:nvPr/>
        </p:nvSpPr>
        <p:spPr>
          <a:xfrm>
            <a:off x="2873259" y="5285984"/>
            <a:ext cx="6445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11-2: Packed and scalar double-precision floating-point type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86918E2-2518-BE9C-B3D6-05F13ADF7D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191" t="3204" r="24670" b="79831"/>
          <a:stretch/>
        </p:blipFill>
        <p:spPr>
          <a:xfrm>
            <a:off x="1599600" y="1678487"/>
            <a:ext cx="8992800" cy="3137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974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463</TotalTime>
  <Words>1322</Words>
  <Application>Microsoft Macintosh PowerPoint</Application>
  <PresentationFormat>Widescreen</PresentationFormat>
  <Paragraphs>158</Paragraphs>
  <Slides>157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157</vt:i4>
      </vt:variant>
    </vt:vector>
  </HeadingPairs>
  <TitlesOfParts>
    <vt:vector size="161" baseType="lpstr">
      <vt:lpstr>Arial</vt:lpstr>
      <vt:lpstr>Calibri</vt:lpstr>
      <vt:lpstr>Calibri Light</vt:lpstr>
      <vt:lpstr>Office Theme</vt:lpstr>
      <vt:lpstr>The Art of 64-Bit Assembly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Art of 64-Bit Assembly</dc:title>
  <dc:creator>Randall Hyde</dc:creator>
  <cp:lastModifiedBy>Randall Hyde</cp:lastModifiedBy>
  <cp:revision>12</cp:revision>
  <dcterms:created xsi:type="dcterms:W3CDTF">2022-05-23T03:08:00Z</dcterms:created>
  <dcterms:modified xsi:type="dcterms:W3CDTF">2022-05-26T19:01:16Z</dcterms:modified>
</cp:coreProperties>
</file>